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4" r:id="rId2"/>
    <p:sldId id="300" r:id="rId3"/>
    <p:sldId id="301" r:id="rId4"/>
    <p:sldId id="299" r:id="rId5"/>
    <p:sldId id="289" r:id="rId6"/>
    <p:sldId id="294" r:id="rId7"/>
    <p:sldId id="295" r:id="rId8"/>
    <p:sldId id="297" r:id="rId9"/>
    <p:sldId id="304" r:id="rId10"/>
    <p:sldId id="306" r:id="rId11"/>
    <p:sldId id="311" r:id="rId12"/>
    <p:sldId id="307" r:id="rId13"/>
    <p:sldId id="310" r:id="rId14"/>
    <p:sldId id="296" r:id="rId15"/>
    <p:sldId id="308" r:id="rId16"/>
    <p:sldId id="303" r:id="rId17"/>
    <p:sldId id="286" r:id="rId18"/>
    <p:sldId id="290" r:id="rId19"/>
    <p:sldId id="287" r:id="rId20"/>
    <p:sldId id="288" r:id="rId21"/>
    <p:sldId id="291" r:id="rId22"/>
    <p:sldId id="302" r:id="rId23"/>
  </p:sldIdLst>
  <p:sldSz cx="7561263" cy="5329238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7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2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3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392" algn="l" defTabSz="9141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471" algn="l" defTabSz="9141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550" algn="l" defTabSz="9141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628" algn="l" defTabSz="91415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AC1"/>
    <a:srgbClr val="008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00" autoAdjust="0"/>
  </p:normalViewPr>
  <p:slideViewPr>
    <p:cSldViewPr snapToGrid="0">
      <p:cViewPr varScale="1">
        <p:scale>
          <a:sx n="82" d="100"/>
          <a:sy n="82" d="100"/>
        </p:scale>
        <p:origin x="442" y="62"/>
      </p:cViewPr>
      <p:guideLst>
        <p:guide orient="horz" pos="167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863" cy="495793"/>
          </a:xfrm>
          <a:prstGeom prst="rect">
            <a:avLst/>
          </a:prstGeom>
        </p:spPr>
        <p:txBody>
          <a:bodyPr vert="horz" lIns="95543" tIns="47770" rIns="95543" bIns="47770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5" y="2"/>
            <a:ext cx="2945863" cy="495793"/>
          </a:xfrm>
          <a:prstGeom prst="rect">
            <a:avLst/>
          </a:prstGeom>
        </p:spPr>
        <p:txBody>
          <a:bodyPr vert="horz" lIns="95543" tIns="47770" rIns="95543" bIns="47770" rtlCol="0"/>
          <a:lstStyle>
            <a:lvl1pPr algn="r">
              <a:defRPr sz="1300"/>
            </a:lvl1pPr>
          </a:lstStyle>
          <a:p>
            <a:pPr>
              <a:defRPr/>
            </a:pPr>
            <a:fld id="{A90E8991-52C0-4693-AFBF-F3351DDADCF6}" type="datetimeFigureOut">
              <a:rPr lang="de-DE"/>
              <a:pPr>
                <a:defRPr/>
              </a:pPr>
              <a:t>01.07.2021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58825" y="744538"/>
            <a:ext cx="52800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3" tIns="47770" rIns="95543" bIns="4777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5" y="4714654"/>
            <a:ext cx="5438747" cy="4466755"/>
          </a:xfrm>
          <a:prstGeom prst="rect">
            <a:avLst/>
          </a:prstGeom>
        </p:spPr>
        <p:txBody>
          <a:bodyPr vert="horz" lIns="95543" tIns="47770" rIns="95543" bIns="4777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9307"/>
            <a:ext cx="2945863" cy="495793"/>
          </a:xfrm>
          <a:prstGeom prst="rect">
            <a:avLst/>
          </a:prstGeom>
        </p:spPr>
        <p:txBody>
          <a:bodyPr vert="horz" lIns="95543" tIns="47770" rIns="95543" bIns="4777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5" y="9429307"/>
            <a:ext cx="2945863" cy="495793"/>
          </a:xfrm>
          <a:prstGeom prst="rect">
            <a:avLst/>
          </a:prstGeom>
        </p:spPr>
        <p:txBody>
          <a:bodyPr vert="horz" lIns="95543" tIns="47770" rIns="95543" bIns="47770" rtlCol="0" anchor="b"/>
          <a:lstStyle>
            <a:lvl1pPr algn="r">
              <a:defRPr sz="1300"/>
            </a:lvl1pPr>
          </a:lstStyle>
          <a:p>
            <a:pPr>
              <a:defRPr/>
            </a:pPr>
            <a:fld id="{5376176A-4706-4429-B2D2-032D36A1F3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274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3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1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92" algn="l" defTabSz="914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71" algn="l" defTabSz="914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50" algn="l" defTabSz="914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28" algn="l" defTabSz="9141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8825" y="744538"/>
            <a:ext cx="52800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6176A-4706-4429-B2D2-032D36A1F37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84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6176A-4706-4429-B2D2-032D36A1F37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527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6176A-4706-4429-B2D2-032D36A1F37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33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6176A-4706-4429-B2D2-032D36A1F37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484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6176A-4706-4429-B2D2-032D36A1F37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87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095" y="1655518"/>
            <a:ext cx="6427074" cy="1142332"/>
          </a:xfrm>
        </p:spPr>
        <p:txBody>
          <a:bodyPr>
            <a:normAutofit/>
          </a:bodyPr>
          <a:lstStyle>
            <a:lvl1pPr>
              <a:defRPr sz="2900">
                <a:solidFill>
                  <a:srgbClr val="0089C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190" y="3019902"/>
            <a:ext cx="5292884" cy="1361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8C896-D341-45A7-BEF5-5F1F12A3D25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071A-752C-4E94-A303-56AE1927B9C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4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BD93-E478-4254-B9BE-3E71EB407A5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BA26-4541-4A5F-97BA-A2BEAA02BF1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6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481916" y="1132463"/>
            <a:ext cx="1701284" cy="3628077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78063" y="1125062"/>
            <a:ext cx="4977831" cy="363547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15A7E-6A54-4DE3-879B-AE0B63E003C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E5A70-69BD-4203-B785-57434EAB5CC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9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9376" y="1111825"/>
            <a:ext cx="6805137" cy="769407"/>
          </a:xfrm>
        </p:spPr>
        <p:txBody>
          <a:bodyPr/>
          <a:lstStyle>
            <a:lvl1pPr>
              <a:defRPr>
                <a:solidFill>
                  <a:srgbClr val="0089C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178E7-CD77-4BB2-919C-D5D7EB01C8A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F424-F201-4C5B-8C35-753AA553C27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91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287" y="3424529"/>
            <a:ext cx="6427074" cy="105844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287" y="2258759"/>
            <a:ext cx="6427074" cy="116577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65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48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30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1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096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779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61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A12E-4E9B-4092-8235-B02F4DB650C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9DA67-B98A-4654-8AB4-DDD710BE1DB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8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063" y="1061668"/>
            <a:ext cx="6805137" cy="9873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63" y="2198572"/>
            <a:ext cx="3339558" cy="256196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43642" y="2206932"/>
            <a:ext cx="3339558" cy="255360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AEFF-6BA3-41DF-93DA-82001C00AE4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9EE6-E19A-4398-A044-F72A42B62B19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854" y="1028232"/>
            <a:ext cx="6805137" cy="53501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6958" y="1646841"/>
            <a:ext cx="3340300" cy="511357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2511" y="2273809"/>
            <a:ext cx="3336423" cy="254524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9912" y="1661049"/>
            <a:ext cx="3342183" cy="49714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275" indent="0">
              <a:buNone/>
              <a:defRPr sz="1600" b="1"/>
            </a:lvl2pPr>
            <a:lvl3pPr marL="736549" indent="0">
              <a:buNone/>
              <a:defRPr sz="1400" b="1"/>
            </a:lvl3pPr>
            <a:lvl4pPr marL="1104824" indent="0">
              <a:buNone/>
              <a:defRPr sz="1300" b="1"/>
            </a:lvl4pPr>
            <a:lvl5pPr marL="1473098" indent="0">
              <a:buNone/>
              <a:defRPr sz="1300" b="1"/>
            </a:lvl5pPr>
            <a:lvl6pPr marL="1841373" indent="0">
              <a:buNone/>
              <a:defRPr sz="1300" b="1"/>
            </a:lvl6pPr>
            <a:lvl7pPr marL="2209648" indent="0">
              <a:buNone/>
              <a:defRPr sz="1300" b="1"/>
            </a:lvl7pPr>
            <a:lvl8pPr marL="2577922" indent="0">
              <a:buNone/>
              <a:defRPr sz="1300" b="1"/>
            </a:lvl8pPr>
            <a:lvl9pPr marL="2946197" indent="0">
              <a:buNone/>
              <a:defRPr sz="13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51796" y="2257091"/>
            <a:ext cx="3331404" cy="256196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9430-B3EB-4915-975A-01603F57EBE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4EF9-8F86-410F-A2AF-9857CDE3235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5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5095-B649-414D-89EE-3C40FE5AC97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E8AB-6F2C-4AD6-BDCC-8544B06049E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D47A-5648-47B4-A446-16FE7DA283E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4221-389A-464D-BE6C-62FEFB32792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2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064" y="1079664"/>
            <a:ext cx="2487603" cy="69674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244" y="1073249"/>
            <a:ext cx="4226956" cy="3687290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064" y="1857832"/>
            <a:ext cx="2487603" cy="2902708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AB61B-0A95-44F5-B46B-376784FFF584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33B4-3626-4FD0-9A57-8B19A3874079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3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060" y="3730466"/>
            <a:ext cx="4536758" cy="44040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060" y="1058446"/>
            <a:ext cx="4536758" cy="2615274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68275" indent="0">
              <a:buNone/>
              <a:defRPr sz="2300"/>
            </a:lvl2pPr>
            <a:lvl3pPr marL="736549" indent="0">
              <a:buNone/>
              <a:defRPr sz="1900"/>
            </a:lvl3pPr>
            <a:lvl4pPr marL="1104824" indent="0">
              <a:buNone/>
              <a:defRPr sz="1600"/>
            </a:lvl4pPr>
            <a:lvl5pPr marL="1473098" indent="0">
              <a:buNone/>
              <a:defRPr sz="1600"/>
            </a:lvl5pPr>
            <a:lvl6pPr marL="1841373" indent="0">
              <a:buNone/>
              <a:defRPr sz="1600"/>
            </a:lvl6pPr>
            <a:lvl7pPr marL="2209648" indent="0">
              <a:buNone/>
              <a:defRPr sz="1600"/>
            </a:lvl7pPr>
            <a:lvl8pPr marL="2577922" indent="0">
              <a:buNone/>
              <a:defRPr sz="1600"/>
            </a:lvl8pPr>
            <a:lvl9pPr marL="2946197" indent="0">
              <a:buNone/>
              <a:defRPr sz="16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060" y="4170869"/>
            <a:ext cx="4536758" cy="625445"/>
          </a:xfrm>
        </p:spPr>
        <p:txBody>
          <a:bodyPr/>
          <a:lstStyle>
            <a:lvl1pPr marL="0" indent="0">
              <a:buNone/>
              <a:defRPr sz="1100"/>
            </a:lvl1pPr>
            <a:lvl2pPr marL="368275" indent="0">
              <a:buNone/>
              <a:defRPr sz="1000"/>
            </a:lvl2pPr>
            <a:lvl3pPr marL="736549" indent="0">
              <a:buNone/>
              <a:defRPr sz="800"/>
            </a:lvl3pPr>
            <a:lvl4pPr marL="1104824" indent="0">
              <a:buNone/>
              <a:defRPr sz="700"/>
            </a:lvl4pPr>
            <a:lvl5pPr marL="1473098" indent="0">
              <a:buNone/>
              <a:defRPr sz="700"/>
            </a:lvl5pPr>
            <a:lvl6pPr marL="1841373" indent="0">
              <a:buNone/>
              <a:defRPr sz="700"/>
            </a:lvl6pPr>
            <a:lvl7pPr marL="2209648" indent="0">
              <a:buNone/>
              <a:defRPr sz="700"/>
            </a:lvl7pPr>
            <a:lvl8pPr marL="2577922" indent="0">
              <a:buNone/>
              <a:defRPr sz="700"/>
            </a:lvl8pPr>
            <a:lvl9pPr marL="2946197" indent="0">
              <a:buNone/>
              <a:defRPr sz="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25FE2-300C-4CD3-AAB4-A99D518DA77C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997B-A85E-4E57-A3F1-F3736BB6F3A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78063" y="1160837"/>
            <a:ext cx="6805137" cy="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655" tIns="36827" rIns="73655" bIns="368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8063" y="2049043"/>
            <a:ext cx="6805137" cy="271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3655" tIns="36827" rIns="73655" bIns="368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063" y="4939414"/>
            <a:ext cx="1764295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6B4082-979B-4812-B03D-FC2BBCD22B6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432" y="4939414"/>
            <a:ext cx="2394400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18905" y="4939414"/>
            <a:ext cx="1764295" cy="283733"/>
          </a:xfrm>
          <a:prstGeom prst="rect">
            <a:avLst/>
          </a:prstGeom>
        </p:spPr>
        <p:txBody>
          <a:bodyPr vert="horz" lIns="73655" tIns="36827" rIns="73655" bIns="3682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0C2DB1-E6E0-4202-A638-A533F8353991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Titelplatzhalter 1"/>
          <p:cNvSpPr txBox="1">
            <a:spLocks/>
          </p:cNvSpPr>
          <p:nvPr/>
        </p:nvSpPr>
        <p:spPr bwMode="auto">
          <a:xfrm>
            <a:off x="387253" y="146801"/>
            <a:ext cx="2381273" cy="2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655" tIns="36827" rIns="73655" bIns="3682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900">
                <a:solidFill>
                  <a:prstClr val="white"/>
                </a:solidFill>
              </a:rPr>
              <a:t>Rubrik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1313" y="0"/>
            <a:ext cx="7561263" cy="889440"/>
          </a:xfrm>
          <a:prstGeom prst="rect">
            <a:avLst/>
          </a:prstGeom>
          <a:solidFill>
            <a:srgbClr val="0089C1"/>
          </a:solidFill>
          <a:ln>
            <a:solidFill>
              <a:srgbClr val="0089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50" tIns="36826" rIns="73650" bIns="3682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4903007" y="-11103"/>
            <a:ext cx="2390461" cy="151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55" tIns="36827" rIns="73655" bIns="36827"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1034" name="Grafik 9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007" y="109799"/>
            <a:ext cx="2390461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Grafik 1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191" y="223286"/>
            <a:ext cx="1191949" cy="47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10" y="223286"/>
            <a:ext cx="767119" cy="4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1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3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5pPr>
      <a:lvl6pPr marL="368275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6pPr>
      <a:lvl7pPr marL="736549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7pPr>
      <a:lvl8pPr marL="1104824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8pPr>
      <a:lvl9pPr marL="1473098" algn="ctr" rtl="0" fontAlgn="base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76206" indent="-2762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98446" indent="-2301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20687" indent="-18413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88961" indent="-18413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657236" indent="-18413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ap.thueringen.de/s/zm9qHb697gXfjmB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-9331"/>
            <a:ext cx="7579925" cy="5329238"/>
          </a:xfrm>
          <a:prstGeom prst="rect">
            <a:avLst/>
          </a:prstGeom>
          <a:solidFill>
            <a:srgbClr val="01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0412" y="-9331"/>
            <a:ext cx="5329238" cy="532923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07908" y="4627985"/>
            <a:ext cx="319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Markus Dölle</a:t>
            </a:r>
          </a:p>
          <a:p>
            <a:r>
              <a:rPr lang="de-DE" sz="1400" dirty="0" smtClean="0">
                <a:solidFill>
                  <a:schemeClr val="bg1"/>
                </a:solidFill>
              </a:rPr>
              <a:t>Referent TMIL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5903" y="1068520"/>
            <a:ext cx="691398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8BC3"/>
                </a:solidFill>
                <a:latin typeface="MetaOffcPro-Norm"/>
              </a:rPr>
              <a:t>2. Soziale </a:t>
            </a:r>
            <a:r>
              <a:rPr lang="de-DE" dirty="0">
                <a:solidFill>
                  <a:srgbClr val="008BC3"/>
                </a:solidFill>
                <a:latin typeface="MetaOffcPro-Norm"/>
              </a:rPr>
              <a:t>und kulturelle </a:t>
            </a:r>
            <a:r>
              <a:rPr lang="de-DE" dirty="0" smtClean="0">
                <a:solidFill>
                  <a:srgbClr val="008BC3"/>
                </a:solidFill>
                <a:latin typeface="MetaOffcPro-Norm"/>
              </a:rPr>
              <a:t>Aktivitäten</a:t>
            </a:r>
          </a:p>
          <a:p>
            <a:endParaRPr lang="de-DE" sz="1400" dirty="0" smtClean="0">
              <a:solidFill>
                <a:srgbClr val="008BC3"/>
              </a:solidFill>
              <a:latin typeface="MetaOffcPro-Norm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soziale</a:t>
            </a:r>
            <a:r>
              <a:rPr lang="de-DE" sz="1400" dirty="0"/>
              <a:t>, kulturelle und sportliche Aktivitäten, die das Gemeinschaftsleben attraktiver </a:t>
            </a:r>
            <a:r>
              <a:rPr lang="de-DE" sz="1400" dirty="0" smtClean="0"/>
              <a:t>gestalten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Miteinander </a:t>
            </a:r>
            <a:r>
              <a:rPr lang="de-DE" sz="1400" dirty="0"/>
              <a:t>bei der Umsetzung gemeinsam getroffener </a:t>
            </a:r>
            <a:r>
              <a:rPr lang="de-DE" sz="1400" dirty="0" smtClean="0"/>
              <a:t>Entscheidungen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Dorfgemeinschaften</a:t>
            </a:r>
            <a:r>
              <a:rPr lang="de-DE" sz="1400" dirty="0"/>
              <a:t>, die sich mit der Geschichte ihres Ortes, ihrer Tradition und dem Brauchtum beschäftigen und durch Gemeinsinn den Ort </a:t>
            </a:r>
            <a:r>
              <a:rPr lang="de-DE" sz="1400" dirty="0" smtClean="0"/>
              <a:t>voranbringen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Jung </a:t>
            </a:r>
            <a:r>
              <a:rPr lang="de-DE" sz="1400" dirty="0"/>
              <a:t>und Alt, Neubürger und Alteingesessene </a:t>
            </a:r>
            <a:r>
              <a:rPr lang="de-DE" sz="1400" dirty="0" smtClean="0"/>
              <a:t>sollen in </a:t>
            </a:r>
            <a:r>
              <a:rPr lang="de-DE" sz="1400" dirty="0"/>
              <a:t>die Entscheidungen über die Zukunft des Dorfes und bei konkreten Umsetzungsmaßnahmen </a:t>
            </a:r>
            <a:r>
              <a:rPr lang="de-DE" sz="1400" dirty="0" smtClean="0"/>
              <a:t>einbezogen werden</a:t>
            </a:r>
            <a:endParaRPr lang="de-DE" sz="1400" dirty="0"/>
          </a:p>
          <a:p>
            <a:r>
              <a:rPr lang="de-DE" sz="1400" dirty="0"/>
              <a:t> 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80" y="3629089"/>
            <a:ext cx="5506533" cy="146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5903" y="1068520"/>
            <a:ext cx="691398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8BC3"/>
                </a:solidFill>
                <a:latin typeface="MetaOffcPro-Norm"/>
              </a:rPr>
              <a:t>2. Soziale </a:t>
            </a:r>
            <a:r>
              <a:rPr lang="de-DE" dirty="0">
                <a:solidFill>
                  <a:srgbClr val="008BC3"/>
                </a:solidFill>
                <a:latin typeface="MetaOffcPro-Norm"/>
              </a:rPr>
              <a:t>und kulturelle </a:t>
            </a:r>
            <a:r>
              <a:rPr lang="de-DE" dirty="0" smtClean="0">
                <a:solidFill>
                  <a:srgbClr val="008BC3"/>
                </a:solidFill>
                <a:latin typeface="MetaOffcPro-Norm"/>
              </a:rPr>
              <a:t>Aktivitäten</a:t>
            </a:r>
          </a:p>
          <a:p>
            <a:endParaRPr lang="de-DE" sz="1400" dirty="0" smtClean="0">
              <a:solidFill>
                <a:srgbClr val="008BC3"/>
              </a:solidFill>
              <a:latin typeface="MetaOffcPro-Norm"/>
            </a:endParaRPr>
          </a:p>
          <a:p>
            <a:endParaRPr lang="de-DE" sz="1400" dirty="0" smtClean="0">
              <a:solidFill>
                <a:srgbClr val="000000"/>
              </a:solidFill>
              <a:latin typeface="MetaOffcPro-Norm"/>
            </a:endParaRPr>
          </a:p>
          <a:p>
            <a:r>
              <a:rPr lang="de-DE" sz="1400" dirty="0" smtClean="0">
                <a:solidFill>
                  <a:srgbClr val="000000"/>
                </a:solidFill>
                <a:latin typeface="MetaOffcPro-Norm"/>
              </a:rPr>
              <a:t>Angaben </a:t>
            </a:r>
            <a:r>
              <a:rPr lang="de-DE" sz="1400" dirty="0">
                <a:solidFill>
                  <a:srgbClr val="000000"/>
                </a:solidFill>
                <a:latin typeface="MetaOffcPro-Norm"/>
              </a:rPr>
              <a:t>in den Unterlagen:</a:t>
            </a:r>
          </a:p>
          <a:p>
            <a:endParaRPr lang="de-DE" sz="1400" dirty="0" smtClean="0">
              <a:solidFill>
                <a:srgbClr val="008BC3"/>
              </a:solidFill>
              <a:latin typeface="MetaOffcPro-Norm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MetaOffcPro-Norm"/>
              </a:rPr>
              <a:t>3.2 Dorfkultur</a:t>
            </a:r>
          </a:p>
          <a:p>
            <a:pPr marL="628529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MetaOffcPro-Norm"/>
              </a:rPr>
              <a:t>z.B. besondere traditionelle </a:t>
            </a:r>
            <a:r>
              <a:rPr lang="de-DE" sz="1200" dirty="0" smtClean="0">
                <a:solidFill>
                  <a:srgbClr val="000000"/>
                </a:solidFill>
                <a:latin typeface="MetaOffcPro-Norm"/>
              </a:rPr>
              <a:t>Dorffeste, Vereinsleben, kirchliche Projekte Gemeinschaftsaktionen</a:t>
            </a:r>
            <a:endParaRPr lang="de-DE" sz="1200" dirty="0">
              <a:solidFill>
                <a:srgbClr val="000000"/>
              </a:solidFill>
              <a:latin typeface="MetaOffcPro-Norm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MetaOffcPro-Norm"/>
              </a:rPr>
              <a:t>3.3 Unterstützung von Vereinen, Bürgerinitiativen und anderen Einrichtung</a:t>
            </a:r>
          </a:p>
          <a:p>
            <a:pPr marL="628529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MetaOffcPro-Norm"/>
              </a:rPr>
              <a:t>z.B. Spendenaktionen usw</a:t>
            </a:r>
            <a:r>
              <a:rPr lang="de-DE" sz="1200" dirty="0" smtClean="0">
                <a:solidFill>
                  <a:srgbClr val="000000"/>
                </a:solidFill>
                <a:latin typeface="MetaOffcPro-Norm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000000"/>
                </a:solidFill>
                <a:latin typeface="MetaOffcPro-Norm"/>
              </a:rPr>
              <a:t>3.5 Integration</a:t>
            </a:r>
          </a:p>
          <a:p>
            <a:pPr marL="628529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MetaOffcPro-Norm"/>
              </a:rPr>
              <a:t>z.B. Integration von </a:t>
            </a:r>
            <a:r>
              <a:rPr lang="de-DE" sz="1200" dirty="0" smtClean="0">
                <a:solidFill>
                  <a:srgbClr val="000000"/>
                </a:solidFill>
                <a:latin typeface="MetaOffcPro-Norm"/>
              </a:rPr>
              <a:t>Zugezogenen, Stammtische</a:t>
            </a:r>
            <a:endParaRPr lang="de-DE" sz="1200" dirty="0">
              <a:solidFill>
                <a:srgbClr val="000000"/>
              </a:solidFill>
              <a:latin typeface="MetaOffcPro-Norm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MetaOffcPro-Norm"/>
              </a:rPr>
              <a:t>3.6 Würdigung des Ehrenamtes</a:t>
            </a:r>
          </a:p>
          <a:p>
            <a:pPr marL="628529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MetaOffcPro-Norm"/>
              </a:rPr>
              <a:t>z.B. Weihnachtsfeier für </a:t>
            </a:r>
            <a:r>
              <a:rPr lang="de-DE" sz="1200" dirty="0" smtClean="0">
                <a:solidFill>
                  <a:srgbClr val="000000"/>
                </a:solidFill>
                <a:latin typeface="MetaOffcPro-Norm"/>
              </a:rPr>
              <a:t>Ehrenamtliche</a:t>
            </a:r>
            <a:endParaRPr lang="de-DE" sz="1200" dirty="0">
              <a:solidFill>
                <a:srgbClr val="000000"/>
              </a:solidFill>
              <a:latin typeface="MetaOffcPro-Norm"/>
            </a:endParaRPr>
          </a:p>
        </p:txBody>
      </p:sp>
    </p:spTree>
    <p:extLst>
      <p:ext uri="{BB962C8B-B14F-4D97-AF65-F5344CB8AC3E}">
        <p14:creationId xmlns:p14="http://schemas.microsoft.com/office/powerpoint/2010/main" val="30242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70423" y="1788999"/>
            <a:ext cx="322839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0000"/>
                </a:solidFill>
                <a:latin typeface="MetaOffcPro-Norm"/>
              </a:rPr>
              <a:t>Gestaltung </a:t>
            </a:r>
            <a:r>
              <a:rPr lang="de-DE" sz="1400" dirty="0">
                <a:solidFill>
                  <a:srgbClr val="000000"/>
                </a:solidFill>
                <a:latin typeface="MetaOffcPro-Norm"/>
              </a:rPr>
              <a:t>der Bauten, eine flächensparende </a:t>
            </a:r>
            <a:r>
              <a:rPr lang="de-DE" sz="1400" dirty="0" smtClean="0">
                <a:solidFill>
                  <a:srgbClr val="000000"/>
                </a:solidFill>
                <a:latin typeface="MetaOffcPro-Norm"/>
              </a:rPr>
              <a:t>Siedlungsentwicklung sowie </a:t>
            </a:r>
            <a:r>
              <a:rPr lang="de-DE" sz="1400" dirty="0">
                <a:solidFill>
                  <a:srgbClr val="000000"/>
                </a:solidFill>
                <a:latin typeface="MetaOffcPro-Norm"/>
              </a:rPr>
              <a:t>das Einbetten der Siedlung in </a:t>
            </a:r>
            <a:r>
              <a:rPr lang="de-DE" sz="1400" dirty="0" smtClean="0">
                <a:solidFill>
                  <a:srgbClr val="000000"/>
                </a:solidFill>
                <a:latin typeface="MetaOffcPro-Norm"/>
              </a:rPr>
              <a:t>die Landschaft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0000"/>
                </a:solidFill>
                <a:latin typeface="MetaOffcPro-Norm"/>
              </a:rPr>
              <a:t>Initiativen </a:t>
            </a:r>
            <a:r>
              <a:rPr lang="de-DE" sz="1400" dirty="0">
                <a:solidFill>
                  <a:srgbClr val="000000"/>
                </a:solidFill>
                <a:latin typeface="MetaOffcPro-Norm"/>
              </a:rPr>
              <a:t>zur </a:t>
            </a:r>
            <a:r>
              <a:rPr lang="de-DE" sz="1400" dirty="0" smtClean="0">
                <a:solidFill>
                  <a:srgbClr val="000000"/>
                </a:solidFill>
                <a:latin typeface="MetaOffcPro-Norm"/>
              </a:rPr>
              <a:t>Erhaltung, Entwicklung </a:t>
            </a:r>
            <a:r>
              <a:rPr lang="de-DE" sz="1400" dirty="0">
                <a:solidFill>
                  <a:srgbClr val="000000"/>
                </a:solidFill>
                <a:latin typeface="MetaOffcPro-Norm"/>
              </a:rPr>
              <a:t>der ortsbildprägenden </a:t>
            </a:r>
            <a:r>
              <a:rPr lang="de-DE" sz="1400" dirty="0" smtClean="0">
                <a:solidFill>
                  <a:srgbClr val="000000"/>
                </a:solidFill>
                <a:latin typeface="MetaOffcPro-Norm"/>
              </a:rPr>
              <a:t>Gebäude, Umsetzung barrierefreier Zugänge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000000"/>
                </a:solidFill>
                <a:latin typeface="MetaOffcPro-Norm"/>
              </a:rPr>
              <a:t>regional- und ortstypischen Bauformen und Materialien, </a:t>
            </a:r>
            <a:r>
              <a:rPr lang="de-DE" sz="1400" dirty="0">
                <a:solidFill>
                  <a:srgbClr val="000000"/>
                </a:solidFill>
                <a:latin typeface="MetaOffcPro-Norm"/>
              </a:rPr>
              <a:t>Traditionelle und moderne </a:t>
            </a:r>
            <a:r>
              <a:rPr lang="de-DE" sz="1400" dirty="0" smtClean="0">
                <a:solidFill>
                  <a:srgbClr val="000000"/>
                </a:solidFill>
                <a:latin typeface="MetaOffcPro-Norm"/>
              </a:rPr>
              <a:t>Elemente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816" y="1889807"/>
            <a:ext cx="3671842" cy="299234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70423" y="1201109"/>
            <a:ext cx="3377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8BC3"/>
                </a:solidFill>
                <a:latin typeface="MetaOffcPro-Norm"/>
              </a:rPr>
              <a:t>3. </a:t>
            </a:r>
            <a:r>
              <a:rPr lang="de-DE" dirty="0">
                <a:solidFill>
                  <a:srgbClr val="008BC3"/>
                </a:solidFill>
                <a:latin typeface="MetaOffcPro-Norm"/>
              </a:rPr>
              <a:t>Baukultur, Natur und </a:t>
            </a:r>
            <a:r>
              <a:rPr lang="de-DE" dirty="0" smtClean="0">
                <a:solidFill>
                  <a:srgbClr val="008BC3"/>
                </a:solidFill>
                <a:latin typeface="MetaOffcPro-Norm"/>
              </a:rPr>
              <a:t>Umwelt</a:t>
            </a:r>
            <a:endParaRPr lang="de-DE" dirty="0">
              <a:solidFill>
                <a:srgbClr val="008BC3"/>
              </a:solidFill>
              <a:latin typeface="MetaOffcPro-Norm"/>
            </a:endParaRPr>
          </a:p>
        </p:txBody>
      </p:sp>
    </p:spTree>
    <p:extLst>
      <p:ext uri="{BB962C8B-B14F-4D97-AF65-F5344CB8AC3E}">
        <p14:creationId xmlns:p14="http://schemas.microsoft.com/office/powerpoint/2010/main" val="21447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70423" y="1788999"/>
            <a:ext cx="6655217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200" dirty="0">
                <a:solidFill>
                  <a:srgbClr val="000000"/>
                </a:solidFill>
                <a:latin typeface="MetaOffcPro-Norm"/>
              </a:rPr>
              <a:t>Angaben in den Unterlagen:</a:t>
            </a:r>
          </a:p>
          <a:p>
            <a:pPr>
              <a:spcAft>
                <a:spcPts val="600"/>
              </a:spcAft>
            </a:pPr>
            <a:endParaRPr lang="de-DE" sz="1200" dirty="0">
              <a:solidFill>
                <a:srgbClr val="000000"/>
              </a:solidFill>
              <a:latin typeface="MetaOffcPro-Norm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4.2 Initiativen zur Erhaltung, Wiederherstellung und Nutzung historischer </a:t>
            </a:r>
            <a:r>
              <a:rPr lang="de-DE" sz="1200" dirty="0" smtClean="0"/>
              <a:t>und   ortsbildprägender </a:t>
            </a:r>
            <a:r>
              <a:rPr lang="de-DE" sz="1200" dirty="0"/>
              <a:t>Bausubstanz und Kulturlandschaftselementen </a:t>
            </a:r>
            <a:endParaRPr lang="de-DE" sz="1200" dirty="0" smtClean="0"/>
          </a:p>
          <a:p>
            <a:pPr marL="628529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/>
              <a:t>z.B. private Initiativen aber auch kommunale Aktivitäten, oder Kooperationen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4.3 Traditionelle und moderne Elemente passen harmonisch in das </a:t>
            </a:r>
            <a:r>
              <a:rPr lang="de-DE" sz="1200" dirty="0" smtClean="0"/>
              <a:t>Ortsbild</a:t>
            </a:r>
          </a:p>
          <a:p>
            <a:pPr marL="628529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/>
              <a:t>z.B. fügen sich auch moderne Gebäude in das Ortsbild ein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4.5 Naturnahe Gestaltung sowie dorf- und standorttypische </a:t>
            </a:r>
            <a:r>
              <a:rPr lang="de-DE" sz="1200" dirty="0" smtClean="0"/>
              <a:t>Begrünung</a:t>
            </a:r>
          </a:p>
          <a:p>
            <a:pPr marL="628529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/>
              <a:t>z.B. Badeteiche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4.6 Boden- sowie Arten- und Biotopschutz, Klimaschutz </a:t>
            </a:r>
            <a:endParaRPr lang="de-DE" sz="1200" dirty="0" smtClean="0"/>
          </a:p>
          <a:p>
            <a:pPr marL="628529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/>
              <a:t>Klimaschutz z.B. </a:t>
            </a:r>
            <a:r>
              <a:rPr lang="de-DE" sz="1200" dirty="0" err="1" smtClean="0"/>
              <a:t>Carsharing</a:t>
            </a:r>
            <a:endParaRPr lang="de-DE" sz="120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4.8 Barrierefreies Bauen, Planung und </a:t>
            </a:r>
            <a:r>
              <a:rPr lang="de-DE" sz="1200" dirty="0" smtClean="0"/>
              <a:t>Bestand</a:t>
            </a:r>
          </a:p>
          <a:p>
            <a:pPr marL="628529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/>
              <a:t>barrierefrei bedeutet auch altersgerecht, Stichwort demographischer Wandel</a:t>
            </a:r>
            <a:endParaRPr lang="de-DE" sz="1200" dirty="0"/>
          </a:p>
        </p:txBody>
      </p:sp>
      <p:sp>
        <p:nvSpPr>
          <p:cNvPr id="5" name="Rechteck 4"/>
          <p:cNvSpPr/>
          <p:nvPr/>
        </p:nvSpPr>
        <p:spPr>
          <a:xfrm>
            <a:off x="370423" y="1201109"/>
            <a:ext cx="3499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8BC3"/>
                </a:solidFill>
                <a:latin typeface="MetaOffcPro-Norm"/>
              </a:rPr>
              <a:t>3. </a:t>
            </a:r>
            <a:r>
              <a:rPr lang="de-DE" sz="2000" dirty="0">
                <a:solidFill>
                  <a:srgbClr val="008BC3"/>
                </a:solidFill>
                <a:latin typeface="MetaOffcPro-Norm"/>
              </a:rPr>
              <a:t>Baukultur</a:t>
            </a:r>
            <a:r>
              <a:rPr lang="de-DE" dirty="0">
                <a:solidFill>
                  <a:srgbClr val="008BC3"/>
                </a:solidFill>
                <a:latin typeface="MetaOffcPro-Norm"/>
              </a:rPr>
              <a:t>, Natur und </a:t>
            </a:r>
            <a:r>
              <a:rPr lang="de-DE" dirty="0" smtClean="0">
                <a:solidFill>
                  <a:srgbClr val="008BC3"/>
                </a:solidFill>
                <a:latin typeface="MetaOffcPro-Norm"/>
              </a:rPr>
              <a:t>Umwelt</a:t>
            </a:r>
            <a:endParaRPr lang="de-DE" dirty="0">
              <a:solidFill>
                <a:srgbClr val="008BC3"/>
              </a:solidFill>
              <a:latin typeface="MetaOffcPro-Norm"/>
            </a:endParaRPr>
          </a:p>
        </p:txBody>
      </p:sp>
    </p:spTree>
    <p:extLst>
      <p:ext uri="{BB962C8B-B14F-4D97-AF65-F5344CB8AC3E}">
        <p14:creationId xmlns:p14="http://schemas.microsoft.com/office/powerpoint/2010/main" val="37827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5143" y="989045"/>
            <a:ext cx="381835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18AC1"/>
                </a:solidFill>
              </a:rPr>
              <a:t>Gesamteindruck</a:t>
            </a:r>
          </a:p>
          <a:p>
            <a:endParaRPr lang="de-DE" sz="1600" dirty="0">
              <a:solidFill>
                <a:srgbClr val="018AC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abschließender </a:t>
            </a:r>
            <a:r>
              <a:rPr lang="de-DE" sz="1600" dirty="0"/>
              <a:t>Gesamteindruck des </a:t>
            </a:r>
            <a:r>
              <a:rPr lang="de-DE" sz="1600" dirty="0" smtClean="0"/>
              <a:t>Dorfes </a:t>
            </a:r>
            <a:br>
              <a:rPr lang="de-DE" sz="1600" dirty="0" smtClean="0"/>
            </a:br>
            <a:endParaRPr lang="de-DE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Umsetzung der Inhalte </a:t>
            </a:r>
            <a:r>
              <a:rPr lang="de-DE" sz="1600" dirty="0"/>
              <a:t>und Ziele </a:t>
            </a:r>
            <a:r>
              <a:rPr lang="de-DE" sz="1600" dirty="0" smtClean="0"/>
              <a:t>des Wettbewerbes</a:t>
            </a:r>
            <a:br>
              <a:rPr lang="de-DE" sz="1600" dirty="0" smtClean="0"/>
            </a:br>
            <a:endParaRPr lang="de-DE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harmonisches Zusammenspiel </a:t>
            </a:r>
            <a:r>
              <a:rPr lang="de-DE" sz="1600" dirty="0"/>
              <a:t>aller </a:t>
            </a:r>
            <a:r>
              <a:rPr lang="de-DE" sz="1600" dirty="0" smtClean="0"/>
              <a:t>Fachbewertungsbereiche</a:t>
            </a:r>
            <a:br>
              <a:rPr lang="de-DE" sz="1600" dirty="0" smtClean="0"/>
            </a:br>
            <a:endParaRPr lang="de-DE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Ausschlaggebend sind die Aktivitäten und das Engagement der Bürgerinnen und Bürger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4009" y="989045"/>
            <a:ext cx="2745724" cy="40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8755" y="1269707"/>
            <a:ext cx="30462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18AC1"/>
                </a:solidFill>
              </a:rPr>
              <a:t>Zusammenfassung = </a:t>
            </a:r>
            <a:r>
              <a:rPr lang="de-DE" b="1" dirty="0" smtClean="0">
                <a:solidFill>
                  <a:srgbClr val="018AC1"/>
                </a:solidFill>
              </a:rPr>
              <a:t>Gesamturteil</a:t>
            </a:r>
          </a:p>
          <a:p>
            <a:endParaRPr lang="de-DE" b="1" dirty="0">
              <a:solidFill>
                <a:srgbClr val="018AC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die </a:t>
            </a:r>
            <a:r>
              <a:rPr lang="de-DE" sz="1400" dirty="0"/>
              <a:t>drei Fachbewertungsbereiche werden gleichgewichtet und bilden mit dem Gesamteindruck </a:t>
            </a:r>
            <a:r>
              <a:rPr lang="de-DE" sz="1400" dirty="0" smtClean="0"/>
              <a:t>das Gesamturteil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/>
              <a:t>Im </a:t>
            </a:r>
            <a:r>
              <a:rPr lang="de-DE" sz="1400" dirty="0"/>
              <a:t>Vordergrund stehen die Fortschritte für die Entwicklung des Dorfes und das Engagement der </a:t>
            </a:r>
            <a:r>
              <a:rPr lang="de-DE" sz="1400" dirty="0" smtClean="0"/>
              <a:t>Dorfgemeinschaft</a:t>
            </a:r>
            <a:endParaRPr lang="de-DE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005" y="1458026"/>
            <a:ext cx="3980035" cy="29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12257" y="1099113"/>
            <a:ext cx="5077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18AC1"/>
                </a:solidFill>
              </a:rPr>
              <a:t>Preisgeld pro Region:</a:t>
            </a:r>
          </a:p>
          <a:p>
            <a:endParaRPr lang="de-DE" sz="1600" dirty="0" smtClean="0">
              <a:solidFill>
                <a:srgbClr val="018AC1"/>
              </a:solidFill>
            </a:endParaRPr>
          </a:p>
          <a:p>
            <a:endParaRPr lang="de-DE" sz="1600" dirty="0">
              <a:solidFill>
                <a:srgbClr val="018AC1"/>
              </a:solidFill>
            </a:endParaRPr>
          </a:p>
          <a:p>
            <a:endParaRPr lang="de-DE" sz="1600" dirty="0">
              <a:solidFill>
                <a:srgbClr val="018AC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3320" y="1099113"/>
            <a:ext cx="2716413" cy="4014063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462410"/>
              </p:ext>
            </p:extLst>
          </p:nvPr>
        </p:nvGraphicFramePr>
        <p:xfrm>
          <a:off x="477572" y="1653111"/>
          <a:ext cx="3693212" cy="1204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475">
                  <a:extLst>
                    <a:ext uri="{9D8B030D-6E8A-4147-A177-3AD203B41FA5}">
                      <a16:colId xmlns:a16="http://schemas.microsoft.com/office/drawing/2014/main" val="2059052207"/>
                    </a:ext>
                  </a:extLst>
                </a:gridCol>
                <a:gridCol w="2069737">
                  <a:extLst>
                    <a:ext uri="{9D8B030D-6E8A-4147-A177-3AD203B41FA5}">
                      <a16:colId xmlns:a16="http://schemas.microsoft.com/office/drawing/2014/main" val="3600232351"/>
                    </a:ext>
                  </a:extLst>
                </a:gridCol>
              </a:tblGrid>
              <a:tr h="30112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Platzierung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7365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Preisgeld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7700120"/>
                  </a:ext>
                </a:extLst>
              </a:tr>
              <a:tr h="3011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Platz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 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9328605"/>
                  </a:ext>
                </a:extLst>
              </a:tr>
              <a:tr h="3011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Platz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0986255"/>
                  </a:ext>
                </a:extLst>
              </a:tr>
              <a:tr h="3011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Platz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2591079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12257" y="3246708"/>
            <a:ext cx="4010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</a:t>
            </a:r>
            <a:r>
              <a:rPr lang="de-DE" dirty="0" smtClean="0"/>
              <a:t>e nach Anzahl der Teilnehmerdörfer in der jeweiligen Region können ggf. auch weitere Platzierungen prämiert werden (siehe Folie 2).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9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15102" y="970383"/>
            <a:ext cx="6932645" cy="43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18AC1"/>
                </a:solidFill>
              </a:rPr>
              <a:t>Anmeldung zum Wettbewerb:</a:t>
            </a:r>
            <a:br>
              <a:rPr lang="de-DE" sz="2000" dirty="0" smtClean="0">
                <a:solidFill>
                  <a:srgbClr val="018AC1"/>
                </a:solidFill>
              </a:rPr>
            </a:br>
            <a:endParaRPr lang="de-DE" sz="1050" dirty="0" smtClean="0">
              <a:solidFill>
                <a:srgbClr val="018AC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formlos </a:t>
            </a:r>
            <a:r>
              <a:rPr lang="de-DE" sz="1600" dirty="0"/>
              <a:t>per E-Mail </a:t>
            </a:r>
            <a:r>
              <a:rPr lang="de-DE" sz="1600" dirty="0" smtClean="0"/>
              <a:t>an </a:t>
            </a:r>
            <a:r>
              <a:rPr lang="de-DE" sz="1600" u="sng" dirty="0" smtClean="0">
                <a:solidFill>
                  <a:srgbClr val="018AC1"/>
                </a:solidFill>
              </a:rPr>
              <a:t>simone.straehle@tlllr.thueringen.de</a:t>
            </a:r>
            <a:r>
              <a:rPr lang="de-DE" sz="1600" dirty="0" smtClean="0"/>
              <a:t> </a:t>
            </a:r>
            <a:r>
              <a:rPr lang="de-DE" sz="1600" dirty="0"/>
              <a:t>unter Angabe von </a:t>
            </a:r>
          </a:p>
          <a:p>
            <a:pPr marL="742829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 smtClean="0"/>
              <a:t>Ortsname</a:t>
            </a:r>
            <a:r>
              <a:rPr lang="de-DE" sz="1600" dirty="0"/>
              <a:t>, </a:t>
            </a:r>
          </a:p>
          <a:p>
            <a:pPr marL="742829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 smtClean="0"/>
              <a:t>Ansprechpartner</a:t>
            </a:r>
            <a:r>
              <a:rPr lang="de-DE" sz="1600" dirty="0"/>
              <a:t>, </a:t>
            </a:r>
          </a:p>
          <a:p>
            <a:pPr marL="742829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 smtClean="0"/>
              <a:t>Funktion</a:t>
            </a:r>
            <a:r>
              <a:rPr lang="de-DE" sz="1600" dirty="0"/>
              <a:t>, </a:t>
            </a:r>
          </a:p>
          <a:p>
            <a:pPr marL="742829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 smtClean="0"/>
              <a:t>Telefon </a:t>
            </a:r>
            <a:r>
              <a:rPr lang="de-DE" sz="1600" dirty="0"/>
              <a:t>und </a:t>
            </a:r>
          </a:p>
          <a:p>
            <a:pPr marL="742829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 smtClean="0"/>
              <a:t>E-Mail </a:t>
            </a:r>
            <a:endParaRPr lang="de-DE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Daraufhin wird Ihnen per E-Mail ein Link und ein Passwort zur Thüringer Datenaustauschplattform zur Verfügung gestellt</a:t>
            </a:r>
            <a:r>
              <a:rPr lang="de-DE" sz="1600" dirty="0"/>
              <a:t> </a:t>
            </a:r>
            <a:endParaRPr lang="de-DE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ab 05.Juli werden die Links per E-Mail versendet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C00000"/>
                </a:solidFill>
              </a:rPr>
              <a:t>Beispiel:</a:t>
            </a:r>
            <a:r>
              <a:rPr lang="de-DE" sz="1600" dirty="0" smtClean="0"/>
              <a:t> Link in den Browser eingeben (z. B. Firefox)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Link:	 	</a:t>
            </a:r>
            <a:r>
              <a:rPr lang="de-DE" sz="1600" u="sng" dirty="0" smtClean="0">
                <a:hlinkClick r:id="rId2"/>
              </a:rPr>
              <a:t>https</a:t>
            </a:r>
            <a:r>
              <a:rPr lang="de-DE" sz="1600" u="sng" dirty="0">
                <a:hlinkClick r:id="rId2"/>
              </a:rPr>
              <a:t>://dap.thueringen.de/s/zm9qHb697gXfjmB</a:t>
            </a:r>
            <a:r>
              <a:rPr lang="de-DE" sz="1600" dirty="0"/>
              <a:t>  </a:t>
            </a:r>
            <a:r>
              <a:rPr lang="de-DE" sz="1600" dirty="0" smtClean="0"/>
              <a:t>Passwort:	UnserDorfhatZukunft2021</a:t>
            </a:r>
            <a:r>
              <a:rPr lang="de-DE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35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5" y="966279"/>
            <a:ext cx="7068879" cy="421306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60926" y="3831303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Passwort: UnserDorfhatZukunft2021</a:t>
            </a:r>
            <a:r>
              <a:rPr lang="de-DE" dirty="0">
                <a:solidFill>
                  <a:schemeClr val="bg1"/>
                </a:solidFill>
              </a:rPr>
              <a:t>!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2811294" y="3346315"/>
            <a:ext cx="700391" cy="4849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1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05" y="1036320"/>
            <a:ext cx="5512181" cy="3283544"/>
          </a:xfrm>
          <a:prstGeom prst="rect">
            <a:avLst/>
          </a:prstGeom>
        </p:spPr>
      </p:pic>
      <p:cxnSp>
        <p:nvCxnSpPr>
          <p:cNvPr id="3" name="Gerade Verbindung mit Pfeil 2"/>
          <p:cNvCxnSpPr/>
          <p:nvPr/>
        </p:nvCxnSpPr>
        <p:spPr>
          <a:xfrm flipH="1" flipV="1">
            <a:off x="1108954" y="2383277"/>
            <a:ext cx="2140084" cy="9435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660332" y="3157635"/>
            <a:ext cx="3670108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Hier können Sie das ausgefüllte PDF-Dokument und die weiteren Anlagen (Fotos, Videos, Wappen, Karte) von Ihrem PC auf die Datenaustauschplattform hochladen, indem Sie die Dateien öffnen. </a:t>
            </a:r>
          </a:p>
          <a:p>
            <a:r>
              <a:rPr lang="de-DE" sz="1600" dirty="0" smtClean="0"/>
              <a:t>Dieser Link ist bis 31.08.2021 aktiv.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003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645" y="929686"/>
            <a:ext cx="7747094" cy="394089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241671" y="1035696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018AC1"/>
                </a:solidFill>
              </a:rPr>
              <a:t>3 Ebenen</a:t>
            </a:r>
            <a:endParaRPr lang="de-DE" sz="3200" dirty="0">
              <a:solidFill>
                <a:srgbClr val="018AC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174032" y="1514309"/>
            <a:ext cx="663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18AC1"/>
                </a:solidFill>
              </a:rPr>
              <a:t>2021</a:t>
            </a:r>
            <a:endParaRPr lang="de-DE" sz="2400" dirty="0">
              <a:solidFill>
                <a:srgbClr val="018A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7378" y="1156003"/>
            <a:ext cx="728045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rgbClr val="0089C1"/>
                </a:solidFill>
              </a:rPr>
              <a:t>Anforderungen:</a:t>
            </a:r>
            <a:r>
              <a:rPr lang="de-DE" sz="1600" dirty="0" smtClean="0"/>
              <a:t>	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die vollständigen Unterlagen müssen bis </a:t>
            </a:r>
            <a:r>
              <a:rPr lang="de-DE" sz="1600" b="1" u="sng" dirty="0" smtClean="0">
                <a:solidFill>
                  <a:srgbClr val="018AC1"/>
                </a:solidFill>
              </a:rPr>
              <a:t>31. August 2021 </a:t>
            </a:r>
            <a:r>
              <a:rPr lang="de-DE" sz="1600" dirty="0" smtClean="0"/>
              <a:t>abgespeichert sein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/>
              <a:t>f</a:t>
            </a:r>
            <a:r>
              <a:rPr lang="de-DE" sz="1600" dirty="0" smtClean="0"/>
              <a:t>ür die meisten Fragen ist eine Zeichenvorgabe von 2000 Zeichen im PDF-Dokument eingerichtet worden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werden viele Absätze eingefügt, wird der Text automatisch mit einem Bildlauf angezeigt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rot umrandete Felder sind Pflichtfelder</a:t>
            </a:r>
          </a:p>
          <a:p>
            <a:endParaRPr lang="de-DE" sz="1600" dirty="0"/>
          </a:p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3" name="Grafik 2" descr="Kostenlose Illustration: Vergleichen, Vergleich, Maßstab ..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366" y="3582955"/>
            <a:ext cx="4737982" cy="16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3265" y="1054358"/>
            <a:ext cx="418944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18AC1"/>
                </a:solidFill>
              </a:rPr>
              <a:t>Anlagen</a:t>
            </a:r>
            <a:endParaRPr lang="de-DE" sz="1400" dirty="0" smtClean="0">
              <a:solidFill>
                <a:srgbClr val="018AC1"/>
              </a:solidFill>
            </a:endParaRPr>
          </a:p>
          <a:p>
            <a:endParaRPr lang="de-DE" sz="1400" dirty="0"/>
          </a:p>
          <a:p>
            <a:pPr marL="342900" indent="-342900">
              <a:buAutoNum type="arabicPeriod"/>
            </a:pPr>
            <a:r>
              <a:rPr lang="de-DE" sz="1400" dirty="0" smtClean="0"/>
              <a:t>Fotos 		max. 30</a:t>
            </a:r>
          </a:p>
          <a:p>
            <a:pPr marL="342900" indent="-342900">
              <a:buAutoNum type="arabicPeriod"/>
            </a:pPr>
            <a:endParaRPr lang="de-DE" sz="1400" dirty="0" smtClean="0"/>
          </a:p>
          <a:p>
            <a:pPr marL="342900" indent="-342900">
              <a:buFontTx/>
              <a:buAutoNum type="arabicPeriod"/>
            </a:pPr>
            <a:r>
              <a:rPr lang="de-DE" sz="1400" dirty="0" smtClean="0"/>
              <a:t>Videos		max. 5 Minuten Gesamtlänge</a:t>
            </a:r>
            <a:br>
              <a:rPr lang="de-DE" sz="1400" dirty="0" smtClean="0"/>
            </a:br>
            <a:r>
              <a:rPr lang="de-DE" sz="1200" dirty="0"/>
              <a:t>Es können auch mehrere kleine Videos erstellt werden.  </a:t>
            </a:r>
            <a:endParaRPr lang="de-DE" sz="1200" dirty="0" smtClean="0"/>
          </a:p>
          <a:p>
            <a:pPr marL="342900" indent="-342900">
              <a:buFontTx/>
              <a:buAutoNum type="arabicPeriod"/>
            </a:pPr>
            <a:endParaRPr lang="de-DE" sz="1200" dirty="0"/>
          </a:p>
          <a:p>
            <a:pPr marL="342900" indent="-342900">
              <a:buAutoNum type="arabicPeriod"/>
            </a:pPr>
            <a:r>
              <a:rPr lang="de-DE" sz="1400" dirty="0" smtClean="0"/>
              <a:t>Wappen,  wenn vorhanden als Vektorgrafik</a:t>
            </a:r>
          </a:p>
          <a:p>
            <a:pPr marL="342900" indent="-342900">
              <a:buAutoNum type="arabicPeriod"/>
            </a:pPr>
            <a:endParaRPr lang="de-DE" sz="1400" dirty="0"/>
          </a:p>
          <a:p>
            <a:pPr marL="342900" indent="-342900">
              <a:buAutoNum type="arabicPeriod"/>
            </a:pPr>
            <a:r>
              <a:rPr lang="de-DE" sz="1400" dirty="0" smtClean="0"/>
              <a:t>nicht </a:t>
            </a:r>
            <a:r>
              <a:rPr lang="de-DE" sz="1400" dirty="0"/>
              <a:t>in </a:t>
            </a:r>
            <a:r>
              <a:rPr lang="de-DE" sz="1400" dirty="0" err="1"/>
              <a:t>Powerpoint</a:t>
            </a:r>
            <a:r>
              <a:rPr lang="de-DE" sz="1400" dirty="0"/>
              <a:t>-, Word- oder PDF-Dateien einbetten, sondern </a:t>
            </a:r>
            <a:r>
              <a:rPr lang="de-DE" sz="1400" dirty="0" smtClean="0"/>
              <a:t>einzelne Datei senden </a:t>
            </a:r>
          </a:p>
          <a:p>
            <a:pPr marL="342900" indent="-342900">
              <a:buAutoNum type="arabicPeriod"/>
            </a:pPr>
            <a:endParaRPr lang="de-DE" sz="1400" dirty="0" smtClean="0"/>
          </a:p>
          <a:p>
            <a:pPr marL="342900" indent="-342900">
              <a:buAutoNum type="arabicPeriod"/>
            </a:pPr>
            <a:r>
              <a:rPr lang="de-DE" sz="1400" dirty="0"/>
              <a:t>f</a:t>
            </a:r>
            <a:r>
              <a:rPr lang="de-DE" sz="1400" dirty="0" smtClean="0"/>
              <a:t>ür die beigefügten Fotos und Videos ist eine Bildbeschreibung sowie eine Unterschrift des Bildautors gebeten (Seiten müssen entsprechend unterschrieben und gescannt werden</a:t>
            </a:r>
            <a:r>
              <a:rPr lang="de-DE" sz="1400" dirty="0"/>
              <a:t>)</a:t>
            </a:r>
            <a:endParaRPr lang="de-DE" sz="1400" dirty="0" smtClean="0"/>
          </a:p>
          <a:p>
            <a:endParaRPr lang="de-DE" sz="1400" dirty="0"/>
          </a:p>
          <a:p>
            <a:endParaRPr lang="de-DE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2710" y="1532574"/>
            <a:ext cx="2995127" cy="317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01218" y="1880583"/>
            <a:ext cx="64101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 smtClean="0">
                <a:solidFill>
                  <a:srgbClr val="018A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DANKE</a:t>
            </a:r>
            <a:r>
              <a:rPr lang="de-DE" sz="4800" dirty="0" smtClean="0">
                <a:solidFill>
                  <a:srgbClr val="018AC1"/>
                </a:solidFill>
              </a:rPr>
              <a:t> </a:t>
            </a:r>
          </a:p>
          <a:p>
            <a:pPr algn="ctr"/>
            <a:r>
              <a:rPr lang="de-DE" sz="4400" dirty="0" smtClean="0">
                <a:solidFill>
                  <a:srgbClr val="018AC1"/>
                </a:solidFill>
              </a:rPr>
              <a:t>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5843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1151" y="1427583"/>
            <a:ext cx="7857459" cy="317696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10547" y="1035698"/>
            <a:ext cx="663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18AC1"/>
                </a:solidFill>
              </a:rPr>
              <a:t>2022			       2023</a:t>
            </a:r>
            <a:endParaRPr lang="de-DE" sz="2400" dirty="0">
              <a:solidFill>
                <a:srgbClr val="018A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79918" y="1063689"/>
            <a:ext cx="47119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18AC1"/>
                </a:solidFill>
              </a:rPr>
              <a:t>Herangehensweise;</a:t>
            </a:r>
          </a:p>
          <a:p>
            <a:r>
              <a:rPr lang="de-DE" sz="2000" dirty="0" smtClean="0">
                <a:solidFill>
                  <a:srgbClr val="018AC1"/>
                </a:solidFill>
              </a:rPr>
              <a:t>Vorbereitung der Unterlagen</a:t>
            </a:r>
          </a:p>
          <a:p>
            <a:endParaRPr lang="de-DE" dirty="0" smtClean="0">
              <a:solidFill>
                <a:srgbClr val="018AC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Empfehlung: Bildung einer Arbeitsgruppe, die </a:t>
            </a:r>
            <a:r>
              <a:rPr lang="de-DE" sz="1600" dirty="0"/>
              <a:t>sich </a:t>
            </a:r>
            <a:r>
              <a:rPr lang="de-DE" sz="1600" dirty="0" smtClean="0"/>
              <a:t>austauscht (bitte Hygienevorschriften beachten)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diese kann </a:t>
            </a:r>
            <a:r>
              <a:rPr lang="de-DE" sz="1600" dirty="0"/>
              <a:t>alle notwendigen </a:t>
            </a:r>
            <a:r>
              <a:rPr lang="de-DE" sz="1600" dirty="0" smtClean="0"/>
              <a:t>Vorbereitungen treffen </a:t>
            </a:r>
            <a:r>
              <a:rPr lang="de-DE" sz="1600" dirty="0"/>
              <a:t>und ihren Ort durch den Wettbewerb </a:t>
            </a:r>
            <a:r>
              <a:rPr lang="de-DE" sz="1600" dirty="0" smtClean="0"/>
              <a:t>begleiten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die AG </a:t>
            </a:r>
            <a:r>
              <a:rPr lang="de-DE" sz="1600" dirty="0"/>
              <a:t>sollte sich aus interessierten </a:t>
            </a:r>
            <a:r>
              <a:rPr lang="de-DE" sz="1600" dirty="0" smtClean="0"/>
              <a:t>und engagierten </a:t>
            </a:r>
            <a:r>
              <a:rPr lang="de-DE" sz="1600" dirty="0"/>
              <a:t>Personen sowie Sachkundigen aus </a:t>
            </a:r>
            <a:r>
              <a:rPr lang="de-DE" sz="1600" dirty="0" smtClean="0"/>
              <a:t>Bereichen der </a:t>
            </a:r>
            <a:r>
              <a:rPr lang="de-DE" sz="1600" dirty="0"/>
              <a:t>vorgegebenen Handlungsfelder </a:t>
            </a:r>
            <a:r>
              <a:rPr lang="de-DE" sz="1600" dirty="0" smtClean="0"/>
              <a:t>zusammensetzen</a:t>
            </a:r>
            <a:endParaRPr lang="de-DE" sz="1600" dirty="0"/>
          </a:p>
          <a:p>
            <a:endParaRPr lang="de-DE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1167" y="998375"/>
            <a:ext cx="2155372" cy="428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3095" y="989044"/>
            <a:ext cx="410698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89C1"/>
                </a:solidFill>
              </a:rPr>
              <a:t>Wer kann teilnehmen?</a:t>
            </a:r>
          </a:p>
          <a:p>
            <a:endParaRPr lang="de-DE" dirty="0" smtClean="0">
              <a:solidFill>
                <a:srgbClr val="0089C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Dorfgemeinschaften </a:t>
            </a:r>
            <a:r>
              <a:rPr lang="de-DE" dirty="0"/>
              <a:t>in räumlich geschlossenen </a:t>
            </a:r>
            <a:r>
              <a:rPr lang="de-DE" dirty="0" smtClean="0"/>
              <a:t>Gemeinden oder </a:t>
            </a:r>
            <a:r>
              <a:rPr lang="de-DE" dirty="0"/>
              <a:t>auch Ortsteilen, die überwiegend dörflichen Charakter haben (allgemein als Dörfer bezeichnet) </a:t>
            </a:r>
            <a:endParaRPr lang="de-DE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bis </a:t>
            </a:r>
            <a:r>
              <a:rPr lang="de-DE" dirty="0"/>
              <a:t>zu 3.000 </a:t>
            </a:r>
            <a:r>
              <a:rPr lang="de-DE" dirty="0" smtClean="0"/>
              <a:t>Einwohnern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158" y="1133601"/>
            <a:ext cx="3063908" cy="204260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43095" y="3518869"/>
            <a:ext cx="63853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die Initiative zur Teilnahme kann von Vereinen oder Gemeindevertretungen </a:t>
            </a:r>
            <a:r>
              <a:rPr lang="de-DE" dirty="0" smtClean="0"/>
              <a:t>ausgehen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e</a:t>
            </a:r>
            <a:r>
              <a:rPr lang="de-DE" dirty="0" smtClean="0"/>
              <a:t>ine </a:t>
            </a:r>
            <a:r>
              <a:rPr lang="de-DE" dirty="0"/>
              <a:t>Gemeinde kann mit mehreren Ortsteilen im Wettbewerb vertreten </a:t>
            </a:r>
            <a:r>
              <a:rPr lang="de-DE" dirty="0" smtClean="0"/>
              <a:t>sein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jeder </a:t>
            </a:r>
            <a:r>
              <a:rPr lang="de-DE" dirty="0"/>
              <a:t>Ortsteil muss sich einzeln </a:t>
            </a:r>
            <a:r>
              <a:rPr lang="de-DE" dirty="0" smtClean="0"/>
              <a:t>bewerben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9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9409" y="1020679"/>
            <a:ext cx="394899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600" dirty="0" smtClean="0">
                <a:solidFill>
                  <a:srgbClr val="018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Bewertung – Auf was kommt es an?</a:t>
            </a:r>
            <a:endParaRPr lang="de-DE" sz="1400" dirty="0" smtClean="0">
              <a:solidFill>
                <a:srgbClr val="018A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Mittelpunkt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des Wettbewerbs steht das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 der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Dorfgemeinschaft nach dem Motto „Was haben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wir bislang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erreicht - was tun wir für die Zukunft?" 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durch die Corona-Pandemie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wird dieser Aspekt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auch hinsichtlich der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gemeinsamen Bewältigung von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Problemstellungen und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Krisensituationen berücksichtigt und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betrachtet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außergewöhnlichen Zeiten geht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es umso mehr um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Zusammenhalt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Fürsorge,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Umsicht und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auch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nachbarschaftliche Unterstützung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5"/>
          <a:stretch/>
        </p:blipFill>
        <p:spPr>
          <a:xfrm>
            <a:off x="4148400" y="1196339"/>
            <a:ext cx="3053782" cy="36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3527" y="1804268"/>
            <a:ext cx="4478693" cy="33380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90465" y="1157937"/>
            <a:ext cx="672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Bewertung orientiert sich an </a:t>
            </a:r>
            <a:r>
              <a:rPr lang="de-DE" dirty="0" smtClean="0"/>
              <a:t>folgenden vier</a:t>
            </a:r>
            <a:endParaRPr lang="de-DE" dirty="0"/>
          </a:p>
          <a:p>
            <a:r>
              <a:rPr lang="de-DE" dirty="0"/>
              <a:t>Handlungsfeldern:</a:t>
            </a:r>
          </a:p>
        </p:txBody>
      </p:sp>
    </p:spTree>
    <p:extLst>
      <p:ext uri="{BB962C8B-B14F-4D97-AF65-F5344CB8AC3E}">
        <p14:creationId xmlns:p14="http://schemas.microsoft.com/office/powerpoint/2010/main" val="22045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46652" y="1601626"/>
            <a:ext cx="28191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MetaOffcPro-Norm"/>
              </a:rPr>
              <a:t>Auswirkungen des </a:t>
            </a:r>
            <a:r>
              <a:rPr lang="de-DE" sz="1400" dirty="0">
                <a:latin typeface="MetaOffcPro-Norm"/>
              </a:rPr>
              <a:t>demografischen Wandels </a:t>
            </a:r>
            <a:endParaRPr lang="de-DE" sz="1400" dirty="0" smtClean="0">
              <a:latin typeface="MetaOffcPro-Norm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MetaOffcPro-Norm"/>
              </a:rPr>
              <a:t>offener Abstimmungsprozess, </a:t>
            </a:r>
            <a:r>
              <a:rPr lang="de-DE" sz="1400" dirty="0">
                <a:latin typeface="MetaOffcPro-Norm"/>
              </a:rPr>
              <a:t>bei dem Ideen, </a:t>
            </a:r>
            <a:r>
              <a:rPr lang="de-DE" sz="1400" dirty="0" smtClean="0">
                <a:latin typeface="MetaOffcPro-Norm"/>
              </a:rPr>
              <a:t>Leitbilder und </a:t>
            </a:r>
            <a:r>
              <a:rPr lang="de-DE" sz="1400" dirty="0">
                <a:latin typeface="MetaOffcPro-Norm"/>
              </a:rPr>
              <a:t>Konzepte für ein planvolles Handeln </a:t>
            </a:r>
            <a:r>
              <a:rPr lang="de-DE" sz="1400" dirty="0" smtClean="0">
                <a:latin typeface="MetaOffcPro-Norm"/>
              </a:rPr>
              <a:t>erarbeitet werden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MetaOffcPro-Norm"/>
              </a:rPr>
              <a:t>kommunale </a:t>
            </a:r>
            <a:r>
              <a:rPr lang="de-DE" sz="1400" dirty="0">
                <a:latin typeface="MetaOffcPro-Norm"/>
              </a:rPr>
              <a:t>Festlegungen und </a:t>
            </a:r>
            <a:r>
              <a:rPr lang="de-DE" sz="1400" dirty="0" smtClean="0">
                <a:latin typeface="MetaOffcPro-Norm"/>
              </a:rPr>
              <a:t>Vorgaben sowie </a:t>
            </a:r>
            <a:r>
              <a:rPr lang="de-DE" sz="1400" dirty="0">
                <a:latin typeface="MetaOffcPro-Norm"/>
              </a:rPr>
              <a:t>interkommunale </a:t>
            </a:r>
            <a:r>
              <a:rPr lang="de-DE" sz="1400" dirty="0" smtClean="0">
                <a:latin typeface="MetaOffcPro-Norm"/>
              </a:rPr>
              <a:t>Zusammenarbeit, regionale Kooperationen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620" y="1778970"/>
            <a:ext cx="3356271" cy="222912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55212" y="1032919"/>
            <a:ext cx="6327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solidFill>
                  <a:srgbClr val="018AC1"/>
                </a:solidFill>
                <a:latin typeface="MetaOffcPro-Norm"/>
              </a:rPr>
              <a:t>1. Entwicklungskonzept und wirtschaftliche Initiativen</a:t>
            </a:r>
          </a:p>
        </p:txBody>
      </p:sp>
    </p:spTree>
    <p:extLst>
      <p:ext uri="{BB962C8B-B14F-4D97-AF65-F5344CB8AC3E}">
        <p14:creationId xmlns:p14="http://schemas.microsoft.com/office/powerpoint/2010/main" val="28237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55212" y="1662880"/>
            <a:ext cx="6736676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200" dirty="0" smtClean="0">
                <a:latin typeface="MetaOffcPro-Norm"/>
              </a:rPr>
              <a:t>Angaben in den Unterlagen (ausgewählte </a:t>
            </a:r>
            <a:r>
              <a:rPr lang="de-DE" sz="1200" dirty="0">
                <a:latin typeface="MetaOffcPro-Norm"/>
              </a:rPr>
              <a:t>B</a:t>
            </a:r>
            <a:r>
              <a:rPr lang="de-DE" sz="1200" dirty="0" smtClean="0">
                <a:latin typeface="MetaOffcPro-Norm"/>
              </a:rPr>
              <a:t>eispiele):</a:t>
            </a:r>
          </a:p>
          <a:p>
            <a:pPr>
              <a:spcAft>
                <a:spcPts val="600"/>
              </a:spcAft>
            </a:pPr>
            <a:endParaRPr lang="de-DE" sz="1200" dirty="0" smtClean="0">
              <a:latin typeface="MetaOffcPro-Norm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MetaOffcPro-Norm"/>
              </a:rPr>
              <a:t>2.4 Aktivitäten und Strukturen zur Bewältigung des demographischen Wandels</a:t>
            </a:r>
          </a:p>
          <a:p>
            <a:pPr marL="628529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MetaOffcPro-Norm"/>
              </a:rPr>
              <a:t>z.B. Initiativen zur Unterstützung älterer Mitbürger, Nachbarschaftshilfen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MetaOffcPro-Norm"/>
              </a:rPr>
              <a:t>2.5 Beteiligung der Bürger, Vereine, Verbände, Behörden und Unternehmen, </a:t>
            </a:r>
            <a:r>
              <a:rPr lang="de-DE" sz="1200" dirty="0" smtClean="0">
                <a:latin typeface="MetaOffcPro-Norm"/>
              </a:rPr>
              <a:t>inner- </a:t>
            </a:r>
            <a:r>
              <a:rPr lang="de-DE" sz="1200" dirty="0">
                <a:latin typeface="MetaOffcPro-Norm"/>
              </a:rPr>
              <a:t>und </a:t>
            </a:r>
            <a:r>
              <a:rPr lang="de-DE" sz="1200" dirty="0" smtClean="0">
                <a:latin typeface="MetaOffcPro-Norm"/>
              </a:rPr>
              <a:t>        überörtliche Zusammenarbeit</a:t>
            </a:r>
          </a:p>
          <a:p>
            <a:pPr marL="628529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MetaOffcPro-Norm"/>
              </a:rPr>
              <a:t>z.B. Kooperationen mit anderen Dörfern, Einbindung der Bürger in Entscheidungsprozesse der Gemeinde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MetaOffcPro-Norm"/>
              </a:rPr>
              <a:t>2.6 </a:t>
            </a:r>
            <a:r>
              <a:rPr lang="de-DE" sz="1200" dirty="0">
                <a:latin typeface="MetaOffcPro-Norm"/>
              </a:rPr>
              <a:t>Erschließung von </a:t>
            </a:r>
            <a:r>
              <a:rPr lang="de-DE" sz="1200" dirty="0" smtClean="0">
                <a:latin typeface="MetaOffcPro-Norm"/>
              </a:rPr>
              <a:t>Einkommenspotenzialen</a:t>
            </a:r>
          </a:p>
          <a:p>
            <a:pPr marL="628529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MetaOffcPro-Norm"/>
              </a:rPr>
              <a:t>z.B. Bildung von Genossenschaften, Hofläden</a:t>
            </a:r>
            <a:endParaRPr lang="de-DE" sz="1200" dirty="0">
              <a:latin typeface="MetaOffcPro-Norm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MetaOffcPro-Norm"/>
              </a:rPr>
              <a:t>2.8 Nachhaltige Energieversorgung</a:t>
            </a:r>
          </a:p>
          <a:p>
            <a:pPr marL="628529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MetaOffcPro-Norm"/>
              </a:rPr>
              <a:t>z.B. Kooperationen mit Landwirtschaft, Bürgern und Gemeinde zur Nutzung von </a:t>
            </a:r>
            <a:r>
              <a:rPr lang="de-DE" sz="1200" dirty="0" err="1" smtClean="0">
                <a:latin typeface="MetaOffcPro-Norm"/>
              </a:rPr>
              <a:t>Nahwärme</a:t>
            </a:r>
            <a:endParaRPr lang="de-DE" sz="1200" dirty="0" smtClean="0">
              <a:latin typeface="MetaOffcPro-Norm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55212" y="1032919"/>
            <a:ext cx="6327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>
                <a:solidFill>
                  <a:srgbClr val="018AC1"/>
                </a:solidFill>
                <a:latin typeface="MetaOffcPro-Norm"/>
              </a:rPr>
              <a:t>1. Entwicklungskonzept und wirtschaftliche Initiativen</a:t>
            </a:r>
          </a:p>
        </p:txBody>
      </p:sp>
    </p:spTree>
    <p:extLst>
      <p:ext uri="{BB962C8B-B14F-4D97-AF65-F5344CB8AC3E}">
        <p14:creationId xmlns:p14="http://schemas.microsoft.com/office/powerpoint/2010/main" val="10130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928</Words>
  <Application>Microsoft Office PowerPoint</Application>
  <PresentationFormat>Benutzerdefiniert</PresentationFormat>
  <Paragraphs>138</Paragraphs>
  <Slides>22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MetaOffcPro-Norm</vt:lpstr>
      <vt:lpstr>Wingdings</vt:lpstr>
      <vt:lpstr>1_Larissa-Design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TMLFUN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Heute so</dc:title>
  <dc:creator>Baier</dc:creator>
  <cp:lastModifiedBy>TMIL Baier, Bettina</cp:lastModifiedBy>
  <cp:revision>250</cp:revision>
  <cp:lastPrinted>2021-07-01T10:16:28Z</cp:lastPrinted>
  <dcterms:created xsi:type="dcterms:W3CDTF">2012-08-08T13:29:27Z</dcterms:created>
  <dcterms:modified xsi:type="dcterms:W3CDTF">2021-07-01T14:24:19Z</dcterms:modified>
</cp:coreProperties>
</file>