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311" r:id="rId12"/>
    <p:sldId id="312" r:id="rId13"/>
    <p:sldId id="313" r:id="rId14"/>
    <p:sldId id="314" r:id="rId15"/>
    <p:sldId id="322" r:id="rId16"/>
    <p:sldId id="266" r:id="rId17"/>
    <p:sldId id="323" r:id="rId18"/>
    <p:sldId id="267" r:id="rId19"/>
    <p:sldId id="317" r:id="rId20"/>
    <p:sldId id="268" r:id="rId21"/>
    <p:sldId id="318" r:id="rId22"/>
    <p:sldId id="325" r:id="rId23"/>
    <p:sldId id="270" r:id="rId24"/>
    <p:sldId id="269" r:id="rId25"/>
    <p:sldId id="271" r:id="rId26"/>
    <p:sldId id="315" r:id="rId27"/>
    <p:sldId id="316" r:id="rId28"/>
    <p:sldId id="310" r:id="rId29"/>
    <p:sldId id="319" r:id="rId30"/>
    <p:sldId id="320" r:id="rId31"/>
    <p:sldId id="274" r:id="rId32"/>
    <p:sldId id="324" r:id="rId33"/>
    <p:sldId id="273" r:id="rId34"/>
    <p:sldId id="321" r:id="rId35"/>
  </p:sldIdLst>
  <p:sldSz cx="12192000" cy="6858000"/>
  <p:notesSz cx="6808788" cy="99409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7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delle note</a:t>
            </a:r>
          </a:p>
        </p:txBody>
      </p:sp>
      <p:sp>
        <p:nvSpPr>
          <p:cNvPr id="24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&lt;intestazione&gt;</a:t>
            </a:r>
          </a:p>
        </p:txBody>
      </p:sp>
      <p:sp>
        <p:nvSpPr>
          <p:cNvPr id="242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&lt;data/ora&gt;</a:t>
            </a:r>
          </a:p>
        </p:txBody>
      </p:sp>
      <p:sp>
        <p:nvSpPr>
          <p:cNvPr id="243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&lt;piè di pagina&gt;</a:t>
            </a:r>
          </a:p>
        </p:txBody>
      </p:sp>
      <p:sp>
        <p:nvSpPr>
          <p:cNvPr id="244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FD07B286-D184-4810-8094-D39908E8C2E9}" type="slidenum"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‹Nr.›</a:t>
            </a:fld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909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8" name="Grafik 37"/>
          <p:cNvPicPr/>
          <p:nvPr/>
        </p:nvPicPr>
        <p:blipFill>
          <a:blip r:embed="rId2"/>
          <a:stretch/>
        </p:blipFill>
        <p:spPr>
          <a:xfrm>
            <a:off x="5058000" y="3602160"/>
            <a:ext cx="2074680" cy="1655280"/>
          </a:xfrm>
          <a:prstGeom prst="rect">
            <a:avLst/>
          </a:prstGeom>
          <a:ln>
            <a:noFill/>
          </a:ln>
        </p:spPr>
      </p:pic>
      <p:pic>
        <p:nvPicPr>
          <p:cNvPr id="39" name="Grafik 38"/>
          <p:cNvPicPr/>
          <p:nvPr/>
        </p:nvPicPr>
        <p:blipFill>
          <a:blip r:embed="rId2"/>
          <a:stretch/>
        </p:blipFill>
        <p:spPr>
          <a:xfrm>
            <a:off x="5058000" y="3602160"/>
            <a:ext cx="2074680" cy="165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8" name="Grafik 157"/>
          <p:cNvPicPr/>
          <p:nvPr/>
        </p:nvPicPr>
        <p:blipFill>
          <a:blip r:embed="rId2"/>
          <a:stretch/>
        </p:blipFill>
        <p:spPr>
          <a:xfrm>
            <a:off x="5058000" y="3602160"/>
            <a:ext cx="2074680" cy="1655280"/>
          </a:xfrm>
          <a:prstGeom prst="rect">
            <a:avLst/>
          </a:prstGeom>
          <a:ln>
            <a:noFill/>
          </a:ln>
        </p:spPr>
      </p:pic>
      <p:pic>
        <p:nvPicPr>
          <p:cNvPr id="159" name="Grafik 158"/>
          <p:cNvPicPr/>
          <p:nvPr/>
        </p:nvPicPr>
        <p:blipFill>
          <a:blip r:embed="rId2"/>
          <a:stretch/>
        </p:blipFill>
        <p:spPr>
          <a:xfrm>
            <a:off x="5058000" y="3602160"/>
            <a:ext cx="2074680" cy="165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de-DE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Titelmasterformat durch Klicken bearbeiten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Sesto livello struttura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Settimo livello strutturaTextmasterformat bearbeiten</a:t>
            </a:r>
          </a:p>
          <a:p>
            <a:pPr marL="685800" lvl="1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Zweite Ebene</a:t>
            </a:r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Dritte Ebene</a:t>
            </a:r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Vierte Ebene</a:t>
            </a:r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Fünfte Ebene</a:t>
            </a:r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08/09/19</a:t>
            </a:r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FE028FC-C518-48CC-B975-23FC16551B57}" type="slidenum">
              <a:rPr lang="it-IT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‹Nr.›</a:t>
            </a:fld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" name="Grafik 6"/>
          <p:cNvPicPr/>
          <p:nvPr/>
        </p:nvPicPr>
        <p:blipFill>
          <a:blip r:embed="rId14"/>
          <a:stretch/>
        </p:blipFill>
        <p:spPr>
          <a:xfrm>
            <a:off x="1566720" y="6224760"/>
            <a:ext cx="9057960" cy="6282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08/09/19</a:t>
            </a:r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46280E0D-A665-4430-9ADA-DAEFC2A1E1B9}" type="slidenum">
              <a:rPr lang="it-IT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‹Nr.›</a:t>
            </a:fld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23" name="Grafik 4"/>
          <p:cNvPicPr/>
          <p:nvPr/>
        </p:nvPicPr>
        <p:blipFill>
          <a:blip r:embed="rId14"/>
          <a:stretch/>
        </p:blipFill>
        <p:spPr>
          <a:xfrm>
            <a:off x="1566720" y="6224760"/>
            <a:ext cx="9057960" cy="628200"/>
          </a:xfrm>
          <a:prstGeom prst="rect">
            <a:avLst/>
          </a:prstGeom>
          <a:ln>
            <a:noFill/>
          </a:ln>
        </p:spPr>
      </p:pic>
      <p:sp>
        <p:nvSpPr>
          <p:cNvPr id="12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de-DE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nhaltsplatzhalter 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894"/>
          <a:stretch/>
        </p:blipFill>
        <p:spPr>
          <a:xfrm>
            <a:off x="0" y="-3025440"/>
            <a:ext cx="12191760" cy="9143640"/>
          </a:xfrm>
          <a:prstGeom prst="rect">
            <a:avLst/>
          </a:prstGeom>
          <a:ln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1591200" y="0"/>
            <a:ext cx="9006480" cy="499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54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Dorfentwicklung</a:t>
            </a:r>
            <a:r>
              <a:rPr lang="it-IT" sz="5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 Südtirol -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54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eine</a:t>
            </a:r>
            <a:r>
              <a:rPr lang="it-IT" sz="5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54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besondere</a:t>
            </a:r>
            <a:r>
              <a:rPr lang="it-IT" sz="5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54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Geschichte</a:t>
            </a:r>
            <a:r>
              <a:rPr lang="it-IT" sz="5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54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mit</a:t>
            </a:r>
            <a:r>
              <a:rPr lang="it-IT" sz="5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54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Zukunft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6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Frank Weber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6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Erfurt, 12.09.2019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311040" y="3275280"/>
            <a:ext cx="11566800" cy="179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40"/>
          <a:stretch/>
        </p:blipFill>
        <p:spPr>
          <a:xfrm>
            <a:off x="1252295" y="-567875"/>
            <a:ext cx="9687409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latin typeface="Calibri" panose="020F0502020204030204" pitchFamily="34" charset="0"/>
              </a:rPr>
              <a:t>Südtirol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05288" y="259882"/>
            <a:ext cx="2916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</a:rPr>
              <a:t>Fläche: ca. 7400 km²</a:t>
            </a:r>
          </a:p>
          <a:p>
            <a:r>
              <a:rPr lang="de-DE" sz="1400" dirty="0">
                <a:latin typeface="Calibri" panose="020F0502020204030204" pitchFamily="34" charset="0"/>
              </a:rPr>
              <a:t>Einwohner: ca. 530.000</a:t>
            </a:r>
          </a:p>
          <a:p>
            <a:r>
              <a:rPr lang="de-DE" sz="1400" dirty="0" err="1">
                <a:latin typeface="Calibri" panose="020F0502020204030204" pitchFamily="34" charset="0"/>
              </a:rPr>
              <a:t>Besiedelbare</a:t>
            </a:r>
            <a:r>
              <a:rPr lang="de-DE" sz="1400" dirty="0">
                <a:latin typeface="Calibri" panose="020F0502020204030204" pitchFamily="34" charset="0"/>
              </a:rPr>
              <a:t> Fläche: ca. 6%</a:t>
            </a:r>
          </a:p>
        </p:txBody>
      </p:sp>
    </p:spTree>
    <p:extLst>
      <p:ext uri="{BB962C8B-B14F-4D97-AF65-F5344CB8AC3E}">
        <p14:creationId xmlns:p14="http://schemas.microsoft.com/office/powerpoint/2010/main" val="23061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40"/>
          <a:stretch/>
        </p:blipFill>
        <p:spPr>
          <a:xfrm>
            <a:off x="1252295" y="-577500"/>
            <a:ext cx="9687409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latin typeface="Calibri" panose="020F0502020204030204" pitchFamily="34" charset="0"/>
              </a:rPr>
              <a:t>Südtirol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05288" y="259882"/>
            <a:ext cx="2916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</a:rPr>
              <a:t>Fläche: ca. 7400 km²</a:t>
            </a:r>
          </a:p>
          <a:p>
            <a:r>
              <a:rPr lang="de-DE" sz="1400" dirty="0">
                <a:latin typeface="Calibri" panose="020F0502020204030204" pitchFamily="34" charset="0"/>
              </a:rPr>
              <a:t>Einwohner: ca. 530.000</a:t>
            </a:r>
          </a:p>
          <a:p>
            <a:r>
              <a:rPr lang="de-DE" sz="1400" dirty="0" err="1">
                <a:latin typeface="Calibri" panose="020F0502020204030204" pitchFamily="34" charset="0"/>
              </a:rPr>
              <a:t>Besiedelbare</a:t>
            </a:r>
            <a:r>
              <a:rPr lang="de-DE" sz="1400" dirty="0">
                <a:latin typeface="Calibri" panose="020F0502020204030204" pitchFamily="34" charset="0"/>
              </a:rPr>
              <a:t> Fläche: ca. 6%</a:t>
            </a:r>
          </a:p>
          <a:p>
            <a:r>
              <a:rPr lang="de-DE" sz="1400" dirty="0">
                <a:latin typeface="Calibri" panose="020F0502020204030204" pitchFamily="34" charset="0"/>
              </a:rPr>
              <a:t>Gemeinden: 116</a:t>
            </a:r>
          </a:p>
        </p:txBody>
      </p:sp>
    </p:spTree>
    <p:extLst>
      <p:ext uri="{BB962C8B-B14F-4D97-AF65-F5344CB8AC3E}">
        <p14:creationId xmlns:p14="http://schemas.microsoft.com/office/powerpoint/2010/main" val="317952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40"/>
          <a:stretch/>
        </p:blipFill>
        <p:spPr>
          <a:xfrm>
            <a:off x="1252295" y="-577500"/>
            <a:ext cx="9687409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latin typeface="Calibri" panose="020F0502020204030204" pitchFamily="34" charset="0"/>
              </a:rPr>
              <a:t>Südtirol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05288" y="259882"/>
            <a:ext cx="2916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</a:rPr>
              <a:t>Fläche: ca. 7400 km²</a:t>
            </a:r>
          </a:p>
          <a:p>
            <a:r>
              <a:rPr lang="de-DE" sz="1400" dirty="0">
                <a:latin typeface="Calibri" panose="020F0502020204030204" pitchFamily="34" charset="0"/>
              </a:rPr>
              <a:t>Einwohner: ca. 530.000</a:t>
            </a:r>
          </a:p>
          <a:p>
            <a:r>
              <a:rPr lang="de-DE" sz="1400" dirty="0" err="1">
                <a:latin typeface="Calibri" panose="020F0502020204030204" pitchFamily="34" charset="0"/>
              </a:rPr>
              <a:t>Besiedelbare</a:t>
            </a:r>
            <a:r>
              <a:rPr lang="de-DE" sz="1400" dirty="0">
                <a:latin typeface="Calibri" panose="020F0502020204030204" pitchFamily="34" charset="0"/>
              </a:rPr>
              <a:t> Fläche: ca. 6%</a:t>
            </a:r>
          </a:p>
          <a:p>
            <a:r>
              <a:rPr lang="de-DE" sz="1400" dirty="0">
                <a:latin typeface="Calibri" panose="020F0502020204030204" pitchFamily="34" charset="0"/>
              </a:rPr>
              <a:t>Gemeinden: 116</a:t>
            </a:r>
          </a:p>
        </p:txBody>
      </p:sp>
      <p:sp>
        <p:nvSpPr>
          <p:cNvPr id="7" name="Pfeil nach oben und unten 6"/>
          <p:cNvSpPr/>
          <p:nvPr/>
        </p:nvSpPr>
        <p:spPr>
          <a:xfrm>
            <a:off x="6131293" y="712269"/>
            <a:ext cx="144379" cy="5332396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4605688" y="5706111"/>
            <a:ext cx="3195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latin typeface="Calibri" panose="020F0502020204030204" pitchFamily="34" charset="0"/>
              </a:rPr>
              <a:t>Brennerachse</a:t>
            </a:r>
          </a:p>
        </p:txBody>
      </p:sp>
    </p:spTree>
    <p:extLst>
      <p:ext uri="{BB962C8B-B14F-4D97-AF65-F5344CB8AC3E}">
        <p14:creationId xmlns:p14="http://schemas.microsoft.com/office/powerpoint/2010/main" val="252890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latin typeface="Calibri" panose="020F0502020204030204" pitchFamily="34" charset="0"/>
              </a:rPr>
              <a:t>Was tun?</a:t>
            </a:r>
          </a:p>
        </p:txBody>
      </p:sp>
    </p:spTree>
    <p:extLst>
      <p:ext uri="{BB962C8B-B14F-4D97-AF65-F5344CB8AC3E}">
        <p14:creationId xmlns:p14="http://schemas.microsoft.com/office/powerpoint/2010/main" val="340977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CB829B1E-693C-453C-9A7E-505EAC04D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61948"/>
            <a:ext cx="12191999" cy="810767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56CBE2A8-DE89-42ED-92EB-74BC6E9D0405}"/>
              </a:ext>
            </a:extLst>
          </p:cNvPr>
          <p:cNvSpPr txBox="1"/>
          <p:nvPr/>
        </p:nvSpPr>
        <p:spPr>
          <a:xfrm>
            <a:off x="8229600" y="712269"/>
            <a:ext cx="3195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Unternehmertum fördern</a:t>
            </a:r>
          </a:p>
        </p:txBody>
      </p:sp>
    </p:spTree>
    <p:extLst>
      <p:ext uri="{BB962C8B-B14F-4D97-AF65-F5344CB8AC3E}">
        <p14:creationId xmlns:p14="http://schemas.microsoft.com/office/powerpoint/2010/main" val="37892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80" y="365040"/>
            <a:ext cx="10058400" cy="57982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29600" y="712269"/>
            <a:ext cx="3195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latin typeface="Calibri" panose="020F0502020204030204" pitchFamily="34" charset="0"/>
              </a:rPr>
              <a:t>gemeinsam wirtschaften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7E7D203A-09F5-4A0B-9DEB-1C944D436B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71"/>
          <a:stretch/>
        </p:blipFill>
        <p:spPr>
          <a:xfrm>
            <a:off x="777" y="-1922624"/>
            <a:ext cx="12191223" cy="812748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739430-E281-4690-A6CF-EB6371B09B5F}"/>
              </a:ext>
            </a:extLst>
          </p:cNvPr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Standortvorteile nutzen</a:t>
            </a:r>
          </a:p>
        </p:txBody>
      </p:sp>
    </p:spTree>
    <p:extLst>
      <p:ext uri="{BB962C8B-B14F-4D97-AF65-F5344CB8AC3E}">
        <p14:creationId xmlns:p14="http://schemas.microsoft.com/office/powerpoint/2010/main" val="78506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4B1A4036-379F-4B18-9BB5-6EA61E0AFA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982"/>
          <a:stretch/>
        </p:blipFill>
        <p:spPr>
          <a:xfrm>
            <a:off x="0" y="-2895599"/>
            <a:ext cx="12192000" cy="9144000"/>
          </a:xfrm>
          <a:prstGeom prst="rect">
            <a:avLst/>
          </a:prstGeom>
        </p:spPr>
      </p:pic>
      <p:sp>
        <p:nvSpPr>
          <p:cNvPr id="27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229600" y="712269"/>
            <a:ext cx="3195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>
                <a:solidFill>
                  <a:schemeClr val="bg1"/>
                </a:solidFill>
                <a:latin typeface="Calibri" panose="020F0502020204030204" pitchFamily="34" charset="0"/>
              </a:rPr>
              <a:t>ehrenamtlich Verantwortung tragen</a:t>
            </a:r>
            <a:endParaRPr lang="de-DE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15"/>
          <a:stretch/>
        </p:blipFill>
        <p:spPr>
          <a:xfrm>
            <a:off x="0" y="-2967480"/>
            <a:ext cx="12192000" cy="9144000"/>
          </a:xfrm>
          <a:prstGeom prst="rect">
            <a:avLst/>
          </a:prstGeom>
        </p:spPr>
      </p:pic>
      <p:sp>
        <p:nvSpPr>
          <p:cNvPr id="27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1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229600" y="712269"/>
            <a:ext cx="3195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kulturell</a:t>
            </a:r>
          </a:p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engagieren</a:t>
            </a:r>
          </a:p>
        </p:txBody>
      </p:sp>
    </p:spTree>
    <p:extLst>
      <p:ext uri="{BB962C8B-B14F-4D97-AF65-F5344CB8AC3E}">
        <p14:creationId xmlns:p14="http://schemas.microsoft.com/office/powerpoint/2010/main" val="38711061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4" name="Grafik 27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426"/>
          <a:stretch/>
        </p:blipFill>
        <p:spPr>
          <a:xfrm>
            <a:off x="0" y="-1790299"/>
            <a:ext cx="12192000" cy="8007177"/>
          </a:xfrm>
          <a:prstGeom prst="rect">
            <a:avLst/>
          </a:prstGeom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Schule im Heimatdorf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nhaltsplatzhalter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33120" y="846360"/>
            <a:ext cx="4003200" cy="5195520"/>
          </a:xfrm>
          <a:prstGeom prst="rect">
            <a:avLst/>
          </a:prstGeom>
          <a:ln>
            <a:noFill/>
          </a:ln>
        </p:spPr>
      </p:pic>
      <p:pic>
        <p:nvPicPr>
          <p:cNvPr id="249" name="Grafik 4"/>
          <p:cNvPicPr/>
          <p:nvPr/>
        </p:nvPicPr>
        <p:blipFill>
          <a:blip r:embed="rId3"/>
          <a:stretch/>
        </p:blipFill>
        <p:spPr>
          <a:xfrm>
            <a:off x="6315120" y="2451240"/>
            <a:ext cx="4477680" cy="167688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5836680" y="5765040"/>
            <a:ext cx="207144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Matthias Burglechner, 1626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7908480" y="4215240"/>
            <a:ext cx="20714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2011, Gründung und Registrierung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latin typeface="Calibri" panose="020F0502020204030204" pitchFamily="34" charset="0"/>
              </a:rPr>
              <a:t>Geschichte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11"/>
          <a:stretch/>
        </p:blipFill>
        <p:spPr>
          <a:xfrm>
            <a:off x="0" y="-2950637"/>
            <a:ext cx="12208043" cy="9156032"/>
          </a:xfrm>
          <a:prstGeom prst="rect">
            <a:avLst/>
          </a:prstGeom>
        </p:spPr>
      </p:pic>
      <p:sp>
        <p:nvSpPr>
          <p:cNvPr id="27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229600" y="712269"/>
            <a:ext cx="3195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Traditionen</a:t>
            </a:r>
          </a:p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leben</a:t>
            </a:r>
          </a:p>
        </p:txBody>
      </p:sp>
    </p:spTree>
    <p:extLst>
      <p:ext uri="{BB962C8B-B14F-4D97-AF65-F5344CB8AC3E}">
        <p14:creationId xmlns:p14="http://schemas.microsoft.com/office/powerpoint/2010/main" val="38902739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984"/>
          <a:stretch/>
        </p:blipFill>
        <p:spPr>
          <a:xfrm>
            <a:off x="0" y="-2930893"/>
            <a:ext cx="12192000" cy="9144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nah versorgen</a:t>
            </a:r>
            <a:endParaRPr lang="de-DE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3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689" y="431280"/>
            <a:ext cx="8452021" cy="5627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6" name="Grafik 275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247"/>
          <a:stretch/>
        </p:blipFill>
        <p:spPr>
          <a:xfrm>
            <a:off x="0" y="-2016492"/>
            <a:ext cx="12192000" cy="8248850"/>
          </a:xfrm>
          <a:prstGeom prst="rect">
            <a:avLst/>
          </a:prstGeom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Mobilität ermöglichen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043" y="57665"/>
            <a:ext cx="9175379" cy="6252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15"/>
          <a:stretch/>
        </p:blipFill>
        <p:spPr>
          <a:xfrm>
            <a:off x="0" y="-2971800"/>
            <a:ext cx="12192000" cy="9144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591" y="4249503"/>
            <a:ext cx="2095500" cy="136207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Mobilität ermöglichen</a:t>
            </a:r>
          </a:p>
        </p:txBody>
      </p:sp>
    </p:spTree>
    <p:extLst>
      <p:ext uri="{BB962C8B-B14F-4D97-AF65-F5344CB8AC3E}">
        <p14:creationId xmlns:p14="http://schemas.microsoft.com/office/powerpoint/2010/main" val="13086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15"/>
          <a:stretch/>
        </p:blipFill>
        <p:spPr>
          <a:xfrm>
            <a:off x="0" y="-2971800"/>
            <a:ext cx="12192000" cy="9144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591" y="4249503"/>
            <a:ext cx="2095500" cy="13620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9046" y="3688881"/>
            <a:ext cx="2613999" cy="176706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Mobilität ermöglichen</a:t>
            </a:r>
          </a:p>
        </p:txBody>
      </p:sp>
    </p:spTree>
    <p:extLst>
      <p:ext uri="{BB962C8B-B14F-4D97-AF65-F5344CB8AC3E}">
        <p14:creationId xmlns:p14="http://schemas.microsoft.com/office/powerpoint/2010/main" val="11005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39"/>
          <a:stretch/>
        </p:blipFill>
        <p:spPr>
          <a:xfrm>
            <a:off x="0" y="-3000676"/>
            <a:ext cx="12192000" cy="9144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815714" y="712269"/>
            <a:ext cx="3609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Orte erreichbar machen</a:t>
            </a:r>
          </a:p>
        </p:txBody>
      </p:sp>
    </p:spTree>
    <p:extLst>
      <p:ext uri="{BB962C8B-B14F-4D97-AF65-F5344CB8AC3E}">
        <p14:creationId xmlns:p14="http://schemas.microsoft.com/office/powerpoint/2010/main" val="28872051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rafik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510"/>
          <a:stretch/>
        </p:blipFill>
        <p:spPr>
          <a:xfrm>
            <a:off x="0" y="-3006000"/>
            <a:ext cx="12191760" cy="9143640"/>
          </a:xfrm>
          <a:prstGeom prst="rect">
            <a:avLst/>
          </a:prstGeom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8229600" y="712269"/>
            <a:ext cx="3195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qualitätvoll</a:t>
            </a:r>
            <a:endParaRPr lang="de-DE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r"/>
            <a:r>
              <a:rPr lang="de-DE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bauen</a:t>
            </a:r>
          </a:p>
        </p:txBody>
      </p:sp>
    </p:spTree>
    <p:extLst>
      <p:ext uri="{BB962C8B-B14F-4D97-AF65-F5344CB8AC3E}">
        <p14:creationId xmlns:p14="http://schemas.microsoft.com/office/powerpoint/2010/main" val="38039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rafik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592"/>
          <a:stretch/>
        </p:blipFill>
        <p:spPr>
          <a:xfrm>
            <a:off x="0" y="-3025440"/>
            <a:ext cx="12191760" cy="9143640"/>
          </a:xfrm>
          <a:prstGeom prst="rect">
            <a:avLst/>
          </a:prstGeom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8229600" y="712269"/>
            <a:ext cx="3195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zusammenleben</a:t>
            </a:r>
            <a:endParaRPr lang="de-DE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r"/>
            <a:r>
              <a:rPr lang="de-DE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ermöglichen</a:t>
            </a:r>
            <a:endParaRPr lang="de-DE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5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53" name="Inhaltsplatzhalter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8080" y="0"/>
            <a:ext cx="10581120" cy="6170760"/>
          </a:xfrm>
          <a:prstGeom prst="rect">
            <a:avLst/>
          </a:prstGeom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latin typeface="Calibri" panose="020F0502020204030204" pitchFamily="34" charset="0"/>
              </a:rPr>
              <a:t>Sprachgruppen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Flächen nutzen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467" y="0"/>
            <a:ext cx="6607663" cy="624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0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471DCFBD-B1EB-450F-9058-388166F828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244" y="323620"/>
            <a:ext cx="8906934" cy="588977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05753466-F1C4-4B04-A435-BFD368E5C12F}"/>
              </a:ext>
            </a:extLst>
          </p:cNvPr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Zukunft diskutieren</a:t>
            </a:r>
          </a:p>
        </p:txBody>
      </p:sp>
    </p:spTree>
    <p:extLst>
      <p:ext uri="{BB962C8B-B14F-4D97-AF65-F5344CB8AC3E}">
        <p14:creationId xmlns:p14="http://schemas.microsoft.com/office/powerpoint/2010/main" val="42436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02987" cy="614742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229600" y="712269"/>
            <a:ext cx="3195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Initiativen</a:t>
            </a:r>
          </a:p>
          <a:p>
            <a:pPr algn="r"/>
            <a:r>
              <a:rPr lang="de-DE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fördern</a:t>
            </a:r>
          </a:p>
        </p:txBody>
      </p:sp>
    </p:spTree>
    <p:extLst>
      <p:ext uri="{BB962C8B-B14F-4D97-AF65-F5344CB8AC3E}">
        <p14:creationId xmlns:p14="http://schemas.microsoft.com/office/powerpoint/2010/main" val="215377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/>
          <p:nvPr/>
        </p:nvSpPr>
        <p:spPr>
          <a:xfrm>
            <a:off x="3048120" y="3332880"/>
            <a:ext cx="6095520" cy="298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60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Danke</a:t>
            </a:r>
            <a:r>
              <a:rPr lang="it-IT" sz="40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40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für</a:t>
            </a:r>
            <a:r>
              <a:rPr lang="it-IT" sz="40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die </a:t>
            </a:r>
            <a:r>
              <a:rPr lang="it-IT" sz="40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Aufmerksamkeit</a:t>
            </a:r>
            <a:r>
              <a:rPr lang="it-IT" sz="1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932"/>
          <a:stretch/>
        </p:blipFill>
        <p:spPr>
          <a:xfrm>
            <a:off x="-120" y="-3075271"/>
            <a:ext cx="12192000" cy="9144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792354" y="3485649"/>
            <a:ext cx="4235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  <a:latin typeface="Calibri" panose="020F0502020204030204" pitchFamily="34" charset="0"/>
              </a:rPr>
              <a:t>Danke für die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286249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nhaltsplatzhalter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777" b="24777"/>
          <a:stretch/>
        </p:blipFill>
        <p:spPr>
          <a:xfrm>
            <a:off x="0" y="-2818440"/>
            <a:ext cx="12191760" cy="9008280"/>
          </a:xfrm>
          <a:prstGeom prst="rect">
            <a:avLst/>
          </a:prstGeom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Kulturgrenze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rafik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61"/>
          <a:stretch/>
        </p:blipFill>
        <p:spPr>
          <a:xfrm>
            <a:off x="0" y="-1951200"/>
            <a:ext cx="12191760" cy="8127720"/>
          </a:xfrm>
          <a:prstGeom prst="rect">
            <a:avLst/>
          </a:prstGeom>
          <a:ln>
            <a:noFill/>
          </a:ln>
        </p:spPr>
      </p:pic>
      <p:sp>
        <p:nvSpPr>
          <p:cNvPr id="25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Gebirge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59" name="Inhaltsplatzhalter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02"/>
          <a:stretch/>
        </p:blipFill>
        <p:spPr>
          <a:xfrm>
            <a:off x="0" y="-2967120"/>
            <a:ext cx="12191760" cy="9143640"/>
          </a:xfrm>
          <a:prstGeom prst="rect">
            <a:avLst/>
          </a:prstGeom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Naturschutz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61" name="Inhaltsplatzhalter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10"/>
          <a:stretch/>
        </p:blipFill>
        <p:spPr>
          <a:xfrm>
            <a:off x="0" y="-1888200"/>
            <a:ext cx="12199680" cy="8133120"/>
          </a:xfrm>
          <a:prstGeom prst="rect">
            <a:avLst/>
          </a:prstGeom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latin typeface="Calibri" panose="020F0502020204030204" pitchFamily="34" charset="0"/>
              </a:rPr>
              <a:t>Besiedelung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3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de-DE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64" name="Grafik 26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98"/>
          <a:stretch/>
        </p:blipFill>
        <p:spPr>
          <a:xfrm>
            <a:off x="-300" y="-635266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8229600" y="712269"/>
            <a:ext cx="31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latin typeface="Calibri" panose="020F0502020204030204" pitchFamily="34" charset="0"/>
              </a:rPr>
              <a:t>Dichte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45"/>
          <a:stretch/>
        </p:blipFill>
        <p:spPr>
          <a:xfrm>
            <a:off x="3778808" y="-635268"/>
            <a:ext cx="4633784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229600" y="712269"/>
            <a:ext cx="3195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latin typeface="Calibri" panose="020F0502020204030204" pitchFamily="34" charset="0"/>
              </a:rPr>
              <a:t>Bäuerliche</a:t>
            </a:r>
          </a:p>
          <a:p>
            <a:pPr algn="r"/>
            <a:r>
              <a:rPr lang="de-DE" sz="2400" b="1" dirty="0">
                <a:latin typeface="Calibri" panose="020F0502020204030204" pitchFamily="34" charset="0"/>
              </a:rPr>
              <a:t> Wertekultur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Benutzerdefiniert</PresentationFormat>
  <Paragraphs>66</Paragraphs>
  <Slides>33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35" baseType="lpstr"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Entwurf des neuen Landesgesetzes Raum und Landschaft</dc:title>
  <dc:creator>fw</dc:creator>
  <cp:lastModifiedBy>TMIL Baier, Bettina</cp:lastModifiedBy>
  <cp:revision>187</cp:revision>
  <cp:lastPrinted>2018-08-21T07:38:38Z</cp:lastPrinted>
  <dcterms:created xsi:type="dcterms:W3CDTF">2017-12-18T08:38:45Z</dcterms:created>
  <dcterms:modified xsi:type="dcterms:W3CDTF">2019-09-17T10:54:43Z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14</vt:i4>
  </property>
  <property fmtid="{D5CDD505-2E9C-101B-9397-08002B2CF9AE}" pid="8" name="PresentationFormat">
    <vt:lpwstr>Breitbild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48</vt:i4>
  </property>
</Properties>
</file>